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91" r:id="rId3"/>
    <p:sldId id="257" r:id="rId4"/>
    <p:sldId id="278" r:id="rId5"/>
    <p:sldId id="292" r:id="rId6"/>
    <p:sldId id="258" r:id="rId7"/>
    <p:sldId id="259" r:id="rId8"/>
    <p:sldId id="276" r:id="rId9"/>
    <p:sldId id="289" r:id="rId10"/>
    <p:sldId id="260" r:id="rId11"/>
    <p:sldId id="280" r:id="rId12"/>
    <p:sldId id="301" r:id="rId13"/>
    <p:sldId id="282" r:id="rId14"/>
    <p:sldId id="283" r:id="rId15"/>
    <p:sldId id="277" r:id="rId16"/>
    <p:sldId id="266" r:id="rId17"/>
    <p:sldId id="281" r:id="rId18"/>
    <p:sldId id="284" r:id="rId19"/>
    <p:sldId id="293" r:id="rId20"/>
    <p:sldId id="263" r:id="rId21"/>
    <p:sldId id="264" r:id="rId22"/>
    <p:sldId id="286" r:id="rId23"/>
    <p:sldId id="299" r:id="rId24"/>
    <p:sldId id="294" r:id="rId25"/>
    <p:sldId id="295" r:id="rId26"/>
    <p:sldId id="300" r:id="rId27"/>
    <p:sldId id="297" r:id="rId28"/>
    <p:sldId id="302" r:id="rId29"/>
    <p:sldId id="303" r:id="rId30"/>
    <p:sldId id="304" r:id="rId31"/>
    <p:sldId id="305" r:id="rId32"/>
    <p:sldId id="307" r:id="rId33"/>
    <p:sldId id="309" r:id="rId34"/>
    <p:sldId id="310" r:id="rId35"/>
    <p:sldId id="314" r:id="rId36"/>
    <p:sldId id="313" r:id="rId37"/>
    <p:sldId id="315" r:id="rId38"/>
    <p:sldId id="316" r:id="rId39"/>
    <p:sldId id="269"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64"/>
    <p:restoredTop sz="86408"/>
  </p:normalViewPr>
  <p:slideViewPr>
    <p:cSldViewPr snapToGrid="0" snapToObjects="1">
      <p:cViewPr>
        <p:scale>
          <a:sx n="99" d="100"/>
          <a:sy n="99" d="100"/>
        </p:scale>
        <p:origin x="8"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19:30.998"/>
    </inkml:context>
    <inkml:brush xml:id="br0">
      <inkml:brushProperty name="width" value="0.05" units="cm"/>
      <inkml:brushProperty name="height" value="0.05" units="cm"/>
    </inkml:brush>
  </inkml:definitions>
  <inkml:trace contextRef="#ctx0" brushRef="#br0">810 15 24575,'-9'0'0,"-4"0"0,-2 0 0,-10 0 0,-1 0 0,-8 0 0,4 0 0,-1 0 0,-3 0 0,4 0 0,-6 0 0,10 0 0,-7 0 0,12 0 0,-4 0 0,6 0 0,4 0 0,0 0 0,0 0 0,1 0 0,-1-4 0,0 4 0,0-4 0,0 4 0,4-3 0,-3 3 0,7-3 0,-4 3 0,5 0 0,-1 0 0,0 0 0,1 0 0,-1 0 0,1 0 0,-1 0 0,1 0 0,0 0 0,-1 0 0,1 0 0,0 0 0,-1 0 0,0 0 0,1 0 0,-1 0 0,1 0 0,-1 0 0,0 0 0,1 0 0,-4 0 0,3 0 0,-3 0 0,0 0 0,2 0 0,-2 0 0,3 0 0,0 0 0,1 0 0,-1 0 0,1 0 0,-1 0 0,1 0 0,0 0 0,3 2 0,3-1 0,3 2 0,3-3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2:43.789"/>
    </inkml:context>
    <inkml:brush xml:id="br0">
      <inkml:brushProperty name="width" value="0.05" units="cm"/>
      <inkml:brushProperty name="height" value="0.05" units="cm"/>
    </inkml:brush>
  </inkml:definitions>
  <inkml:trace contextRef="#ctx0" brushRef="#br0">1 0 24575,'9'0'0,"8"0"0,-5 0 0,7 0 0,-4 0 0,-4 0 0,0 0 0,-1 0 0,-3 0 0,4 0 0,-5 0 0,1 0 0,0 0 0,-1 0 0,1 0 0,-1 0 0,1 0 0,-1 0 0,-5 0 0,-9 0 0,3 0 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2:49.811"/>
    </inkml:context>
    <inkml:brush xml:id="br0">
      <inkml:brushProperty name="width" value="0.05" units="cm"/>
      <inkml:brushProperty name="height" value="0.05" units="cm"/>
    </inkml:brush>
  </inkml:definitions>
  <inkml:trace contextRef="#ctx0" brushRef="#br0">1 1 24575,'0'6'0,"0"0"0,0 1 0,0-1 0,0 1 0,0 0 0,0-1 0,0 5 0,0-4 0,0 3 0,0-3 0,0 0 0,0 0 0,0-1 0,0 1 0,0 0 0,0-1 0,0 1 0,0-1 0,0 1 0,0-1 0,0 1 0,0-1 0,0 1 0,0-1 0,0 0 0,0 1 0,0-1 0,0 1 0,0-1 0,0 1 0,0-1 0,0 0 0,0 1 0,0-1 0,0 1 0,0-1 0,0 1 0,0 0 0,0-1 0,0 1 0,0 0 0,0-1 0,0 1 0,2-3 0,-1-2 0,2-2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3:17.634"/>
    </inkml:context>
    <inkml:brush xml:id="br0">
      <inkml:brushProperty name="width" value="0.05" units="cm"/>
      <inkml:brushProperty name="height" value="0.05" units="cm"/>
    </inkml:brush>
  </inkml:definitions>
  <inkml:trace contextRef="#ctx0" brushRef="#br0">1 182 24575,'0'-10'0,"0"0"0,3-1 0,0 1 0,1 3 0,2-3 0,-5 2 0,6-2 0,-7 3 0,6 1 0,-2-5 0,0 4 0,2-3 0,-2-1 0,0 4 0,2-4 0,-5 5 0,2-1 0,0 0 0,-2 1 0,5 2 0,-6-1 0,3 6 0,-3 0 0,0 6 0,0-1 0,0 1 0,0 0 0,0-1 0,0 1 0,0 0 0,0-1 0,0 1 0,0-1 0,0 1 0,0 0 0,0 0 0,0-1 0,0 1 0,3-1 0,-2 1 0,2-1 0,-3 1 0,3 0 0,-3-1 0,3 1 0,0 0 0,-2-1 0,2 0 0,-3 1 0,3-4 0,-3 3 0,3-3 0,-3 3 0,0 0 0,0 1 0,0-1 0,0 0 0,3 1 0,-2 0 0,2-1 0,-3 1 0,0-1 0,0 1 0,3-1 0,-2 1 0,5 0 0,-6-1 0,6 1 0,-5-1 0,4-3 0,-1 0 0,-1-6 0,0 0 0,-3-4 0,0 1 0,0-1 0,0 0 0,0 1 0,0-1 0,0 1 0,0-1 0,0 1 0,0-1 0,0 0 0,0 1 0,0-1 0,0 0 0,0 1 0,0-1 0,0 1 0,0-1 0,3 4 0,-2-3 0,2 2 0,-3-2 0,0-1 0,0 1 0,3 2 0,-3-2 0,3 2 0,0 1 0,-2-3 0,2 2 0,-3-3 0,3 4 0,-2-3 0,2 2 0,-3-3 0,0 1 0,3 2 0,-3-2 0,3 2 0,0-2 0,-2-1 0,5 1 0,-6-1 0,3 1 0,0 2 0,-2-1 0,5 4 0,-5-5 0,4 3 0,-4-4 0,2 6 0,-3 5 0,0 3 0,0 2 0,0-2 0,0-1 0,0 1 0,0 0 0,0-1 0,0 1 0,0-1 0,0 1 0,0 0 0,0-1 0,0 1 0,0 0 0,0-1 0,0 1 0,0 0 0,0-1 0,0 1 0,0-1 0,0 1 0,0-1 0,0 0 0,0 1 0,0-1 0,0 0 0,0 1 0,0-1 0,0 0 0,2 0 0,-1 1 0,2-1 0,-3 0 0,0 1 0,3-4 0,-3 3 0,3-3 0,-3 3 0,0 1 0,3-4 0,-2 3 0,2-8 0,-3-2 0,0-3 0,0-2 0,0 2 0,0 1 0,0-1 0,0 1 0,0-1 0,0 0 0,0 1 0,0-1 0,2 1 0,2-1 0,0 1 0,-1-1 0,-1 1 0,-1-1 0,5 1 0,-5-1 0,5 3 0,-6-1 0,6 1 0,-5-2 0,4-1 0,-4 1 0,5-1 0,-5 1 0,5-1 0,-6 0 0,6 4 0,-2-3 0,0 2 0,2 0 0,-6-1 0,6 1 0,-2 0 0,0-2 0,-1 3 0,0-1 0,-3-2 0,6 2 0,-5-2 0,5 2 0,-5-2 0,2 3 0,0 0 0,-3 2 0,3 5 0,-3 2 0,0 1 0,0-1 0,0 1 0,0-1 0,0 1 0,0-1 0,0 1 0,0-1 0,0 1 0,0-1 0,0 1 0,0-1 0,0 1 0,0-1 0,0 0 0,0 1 0,0-1 0,0 1 0,0-1 0,0 1 0,0-1 0,0 1 0,0-1 0,3 1 0,-2-1 0,1 0 0,-2 1 0,0-1 0,0 0 0,0 0 0,0 0 0,0 1 0,3-4 0,-2 2 0,2-1 0,0-1 0,-3 3 0,3-3 0,-3 3 0,3-2 0,-2 1 0,1-2 0,-2 3 0,-2-5 0,1 1 0,-2-4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3:18.950"/>
    </inkml:context>
    <inkml:brush xml:id="br0">
      <inkml:brushProperty name="width" value="0.05" units="cm"/>
      <inkml:brushProperty name="height" value="0.0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4:19.071"/>
    </inkml:context>
    <inkml:brush xml:id="br0">
      <inkml:brushProperty name="width" value="0.05" units="cm"/>
      <inkml:brushProperty name="height" value="0.05" units="cm"/>
    </inkml:brush>
  </inkml:definitions>
  <inkml:trace contextRef="#ctx0" brushRef="#br0">0 220 24575,'0'-10'0,"0"1"0,0 3 0,0-5 0,0 0 0,0-4 0,0-3 0,0 2 0,4-7 0,-3 7 0,3-3 0,-4 7 0,3-2 0,-2 7 0,5-3 0,-6 3 0,6 4 0,-5-3 0,4 5 0,-1-4 0,0 7 0,-2-1 0,-2 5 0,0 0 0,0 1 0,0-1 0,0 1 0,0-1 0,3 1 0,-2-1 0,4 1 0,-4 0 0,2-1 0,0-2 0,-2 2 0,5-3 0,-3 4 0,1 0 0,2-1 0,-5 1 0,4-1 0,-4 1 0,5-4 0,-5 3 0,2-3 0,-3 3 0,0 1 0,2-1 0,-1 0 0,5 0 0,-5 1 0,2 0 0,-3-1 0,3-2 0,-3 2 0,3-3 0,-3 4 0,0-1 0,0 1 0,0-1 0,3-2 0,-2 2 0,5-6 0,-3 3 0,0-5 0,3-2 0,-5-2 0,5-1 0,-5 0 0,2 1 0,0-1 0,0 0 0,1 1 0,2-1 0,-5 0 0,2 0 0,0 1 0,-3-1 0,3 0 0,0 1 0,-2-1 0,2 0 0,0 1 0,-2-1 0,2 1 0,0-1 0,-3 1 0,3-1 0,-3 0 0,3 4 0,-2-3 0,2 2 0,0 0 0,-2-1 0,2 1 0,0-3 0,-3 1 0,6-1 0,-5 1 0,4-1 0,-1 1 0,-1-1 0,3 1 0,-6 5 0,3 2 0,-3 6 0,0-1 0,0 1 0,0-1 0,0 1 0,0 0 0,0-1 0,0 1 0,0 0 0,0 0 0,0-1 0,0 1 0,0 0 0,0-1 0,0 1 0,0-1 0,0 1 0,0-1 0,0 1 0,0 0 0,0-1 0,0 0 0,3-2 0,-2 2 0,2-3 0,-3 4 0,3-1 0,-3 0 0,3 1 0,0-4 0,-2 3 0,2-3 0,0 1 0,-2 1 0,4-4 0,-4 5 0,5-2 0,-6 2 0,6-3 0,-6-2 0,3-5 0,-3-2 0,0-1 0,0 1 0,0-1 0,0 0 0,0 0 0,0 1 0,0-1 0,0 0 0,3 1 0,-2-1 0,5-3 0,-5 2 0,2-2 0,0 6 0,-2-2 0,2 3 0,0-4 0,-2 0 0,5 1 0,-6-1 0,3 1 0,-3-1 0,3 1 0,-2-1 0,5 4 0,-6-3 0,3 3 0,0-4 0,-3 1 0,3 0 0,0 3 0,-2-3 0,5 3 0,-6-4 0,6 4 0,-5 3 0,1 3 0,-2 3 0,0 1 0,0-1 0,0 0 0,0 1 0,0-1 0,0 0 0,0 1 0,3-4 0,-2 3 0,5-5 0,-5 5 0,4-3 0,-4 4 0,2-4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4:20.092"/>
    </inkml:context>
    <inkml:brush xml:id="br0">
      <inkml:brushProperty name="width" value="0.05" units="cm"/>
      <inkml:brushProperty name="height" value="0.05"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4:22.117"/>
    </inkml:context>
    <inkml:brush xml:id="br0">
      <inkml:brushProperty name="width" value="0.05" units="cm"/>
      <inkml:brushProperty name="height" value="0.05" units="cm"/>
    </inkml:brush>
  </inkml:definitions>
  <inkml:trace contextRef="#ctx0" brushRef="#br0">1 0 24575,'0'7'0,"0"-1"0,0 0 0,3-2 0,1 2 0,-1-2 0,0 2 0,0-2 0,-2 2 0,1-3 0,-2 1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19:34.668"/>
    </inkml:context>
    <inkml:brush xml:id="br0">
      <inkml:brushProperty name="width" value="0.05" units="cm"/>
      <inkml:brushProperty name="height" value="0.05" units="cm"/>
    </inkml:brush>
  </inkml:definitions>
  <inkml:trace contextRef="#ctx0" brushRef="#br0">744 15 24575,'-13'0'0,"2"0"0,-3 0 0,3 0 0,5 0 0,-1 0 0,1 0 0,-1 0 0,1 0 0,0 0 0,-1 0 0,-3 0 0,-1 0 0,-4 0 0,0 0 0,0 0 0,1-4 0,3 4 0,0-4 0,5 4 0,-1-3 0,0 3 0,1-3 0,-1 3 0,0 0 0,0 0 0,1 0 0,-1 0 0,1 0 0,-1 0 0,1 0 0,-1 0 0,0 0 0,1 0 0,-1 0 0,0 0 0,1 0 0,-1 0 0,0 0 0,-3 0 0,2 0 0,-2 0 0,0 0 0,2 0 0,-2 0 0,3 0 0,1 0 0,-1 0 0,0 0 0,1 0 0,-1 0 0,0 0 0,1 0 0,-1 0 0,0 0 0,0 0 0,1 0 0,-1 0 0,0 0 0,1 0 0,-1 0 0,1 0 0,0 0 0,-1 0 0,1 0 0,-1 0 0,0 0 0,1 0 0,-1 0 0,0 0 0,1 0 0,-1 0 0,1 0 0,-1 0 0,1 0 0,-1 0 0,1 0 0,-1 0 0,1 0 0,-1 0 0,0 0 0,1 0 0,-1 0 0,1 0 0,-1 0 0,1 0 0,-1 0 0,1 0 0,-1 0 0,1 0 0,-1 0 0,1 0 0,0 0 0,-1 0 0,1 0 0,0 0 0,0 0 0,0 0 0,0 0 0,-1 0 0,25 0 0,-15 0 0,18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0:58.363"/>
    </inkml:context>
    <inkml:brush xml:id="br0">
      <inkml:brushProperty name="width" value="0.05" units="cm"/>
      <inkml:brushProperty name="height" value="0.05" units="cm"/>
    </inkml:brush>
  </inkml:definitions>
  <inkml:trace contextRef="#ctx0" brushRef="#br0">24 0 24575,'0'31'0,"0"-11"0,0 26 0,0 11 0,0-4 0,0 7 0,0-3 0,0-24 0,0 14 0,0-12 0,0-4 0,0-7 0,0-4 0,0-9 0,0-1 0,0-3 0,0-1 0,0 5 0,0 9 0,0 12 0,0 5 0,0 3 0,0-4 0,-4-6 0,0-1 0,-1-5 0,1-7 0,1 1 0,2-11 0,-2 4 0,3-5 0,0 0 0,0 1 0,0-1 0,0 0 0,0 0 0,0 0 0,0 0 0,3-2 0,-2 1 0,1-1 0,-2 2 0,0 1 0,0-1 0,0 4 0,0 6 0,0 4 0,0 4 0,0 0 0,0-4 0,0-1 0,0-4 0,0-4 0,4 3 0,-4-6 0,4 2 0,-1-6 0,-3 2 0,3-3 0,-3 3 0,0 1 0,3-1 0,-2 0 0,4-3 0,-4 3 0,2-2 0,-3 2 0,0 0 0,0 1 0,0-1 0,0 0 0,0 1 0,0-1 0,3-2 0,-3 1 0,3-2 0,-3 4 0,0-1 0,0 0 0,0 0 0,0 1 0,0-1 0,0 0 0,0 1 0,0-1 0,0 1 0,0-1 0,0 0 0,0 0 0,3-2 0,-2-4 0,-6-16 0,3 6 0,-6-6 0,8 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1:02.205"/>
    </inkml:context>
    <inkml:brush xml:id="br0">
      <inkml:brushProperty name="width" value="0.05" units="cm"/>
      <inkml:brushProperty name="height" value="0.05" units="cm"/>
    </inkml:brush>
  </inkml:definitions>
  <inkml:trace contextRef="#ctx0" brushRef="#br0">1055 0 24575,'-28'0'0,"-10"0"0,-18 0 0,-6 0 0,21 0 0,-15 0 0,21 0 0,-13 0 0,12 0 0,11 0 0,9 0 0,6 0 0,-5 0 0,3 0 0,-16 0 0,7 0 0,-8 0 0,-1 0 0,9 0 0,-7 0 0,12 0 0,-3 0 0,8 0 0,0 0 0,5 0 0,0 0 0,-1 0 0,1 0 0,0 0 0,-1 0 0,1 0 0,-4 0 0,-1 0 0,-1 0 0,-1 0 0,1 0 0,1 0 0,-3 0 0,7 0 0,-7 0 0,3 0 0,-7 0 0,2 0 0,1 0 0,1 0 0,6 0 0,-2 0 0,3 0 0,0 0 0,1 0 0,0 0 0,0 0 0,0 0 0,0 0 0,-1 0 0,1 0 0,0 0 0,0 0 0,-1 0 0,1 0 0,-1 0 0,0 0 0,0 0 0,1 0 0,-1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1:07.594"/>
    </inkml:context>
    <inkml:brush xml:id="br0">
      <inkml:brushProperty name="width" value="0.05" units="cm"/>
      <inkml:brushProperty name="height" value="0.05" units="cm"/>
    </inkml:brush>
  </inkml:definitions>
  <inkml:trace contextRef="#ctx0" brushRef="#br0">0 0 24575,'0'7'0,"0"-1"0,0 1 0,0-1 0,0 1 0,0-1 0,0 0 0,0 1 0,0-1 0,0 0 0,0 1 0,0-1 0,0 0 0,0 0 0,0 0 0,0 1 0,3-1 0,1-3 0,2 0 0,0-3 0,1 0 0,-4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1:13.662"/>
    </inkml:context>
    <inkml:brush xml:id="br0">
      <inkml:brushProperty name="width" value="0.05" units="cm"/>
      <inkml:brushProperty name="height" value="0.05" units="cm"/>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2:27.797"/>
    </inkml:context>
    <inkml:brush xml:id="br0">
      <inkml:brushProperty name="width" value="0.05" units="cm"/>
      <inkml:brushProperty name="height" value="0.0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2:36.049"/>
    </inkml:context>
    <inkml:brush xml:id="br0">
      <inkml:brushProperty name="width" value="0.05" units="cm"/>
      <inkml:brushProperty name="height" value="0.0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5T01:22:41.670"/>
    </inkml:context>
    <inkml:brush xml:id="br0">
      <inkml:brushProperty name="width" value="0.05" units="cm"/>
      <inkml:brushProperty name="height" value="0.05" units="cm"/>
    </inkml:brush>
  </inkml:definitions>
  <inkml:trace contextRef="#ctx0" brushRef="#br0">8 676 24575,'0'-7'0,"0"-2"0,0 2 0,0-3 0,0 4 0,0-1 0,0 1 0,0-1 0,0 1 0,0-1 0,0-7 0,0-7 0,0-5 0,0-8 0,0 9 0,0-4 0,-3 4 0,2 6 0,-3-1 0,4 6 0,0 2 0,0 2 0,0 4 0,0 0 0,0 0 0,0 0 0,0-1 0,3 1 0,-2 0 0,1-1 0,-2 1 0,0-14 0,0-2 0,0-9 0,0-3 0,0 8 0,0-3 0,0 5 0,0 4 0,0 1 0,0 8 0,0 0 0,0 5 0,0-1 0,0 0 0,0 1 0,0-1 0,0 1 0,0 0 0,0 2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6DC27-F522-0640-8ADA-C6425A327829}" type="datetimeFigureOut">
              <a:rPr lang="en-US" smtClean="0"/>
              <a:t>7/25/22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6A854-E7D6-E049-ADA9-6AC6B0A77C98}" type="slidenum">
              <a:rPr lang="en-US" smtClean="0"/>
              <a:t>‹#›</a:t>
            </a:fld>
            <a:endParaRPr lang="en-US"/>
          </a:p>
        </p:txBody>
      </p:sp>
    </p:spTree>
    <p:extLst>
      <p:ext uri="{BB962C8B-B14F-4D97-AF65-F5344CB8AC3E}">
        <p14:creationId xmlns:p14="http://schemas.microsoft.com/office/powerpoint/2010/main" val="332386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F6A854-E7D6-E049-ADA9-6AC6B0A77C98}" type="slidenum">
              <a:rPr lang="en-US" smtClean="0"/>
              <a:t>1</a:t>
            </a:fld>
            <a:endParaRPr lang="en-US"/>
          </a:p>
        </p:txBody>
      </p:sp>
    </p:spTree>
    <p:extLst>
      <p:ext uri="{BB962C8B-B14F-4D97-AF65-F5344CB8AC3E}">
        <p14:creationId xmlns:p14="http://schemas.microsoft.com/office/powerpoint/2010/main" val="31261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Issues</a:t>
            </a:r>
          </a:p>
          <a:p>
            <a:r>
              <a:rPr lang="en-US" dirty="0"/>
              <a:t>	- Some models are not finely meshed/blended well and have issues constructing centerlines</a:t>
            </a:r>
          </a:p>
          <a:p>
            <a:r>
              <a:rPr lang="en-US" dirty="0"/>
              <a:t>	- Ingrid’s models are in an older version of </a:t>
            </a:r>
            <a:r>
              <a:rPr lang="en-US" dirty="0" err="1"/>
              <a:t>simvascular</a:t>
            </a:r>
            <a:r>
              <a:rPr lang="en-US" dirty="0"/>
              <a:t> and must be reconstructed.</a:t>
            </a:r>
          </a:p>
        </p:txBody>
      </p:sp>
      <p:sp>
        <p:nvSpPr>
          <p:cNvPr id="4" name="Slide Number Placeholder 3"/>
          <p:cNvSpPr>
            <a:spLocks noGrp="1"/>
          </p:cNvSpPr>
          <p:nvPr>
            <p:ph type="sldNum" sz="quarter" idx="5"/>
          </p:nvPr>
        </p:nvSpPr>
        <p:spPr/>
        <p:txBody>
          <a:bodyPr/>
          <a:lstStyle/>
          <a:p>
            <a:fld id="{ECF6A854-E7D6-E049-ADA9-6AC6B0A77C98}" type="slidenum">
              <a:rPr lang="en-US" smtClean="0"/>
              <a:t>3</a:t>
            </a:fld>
            <a:endParaRPr lang="en-US"/>
          </a:p>
        </p:txBody>
      </p:sp>
    </p:spTree>
    <p:extLst>
      <p:ext uri="{BB962C8B-B14F-4D97-AF65-F5344CB8AC3E}">
        <p14:creationId xmlns:p14="http://schemas.microsoft.com/office/powerpoint/2010/main" val="122215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6A854-E7D6-E049-ADA9-6AC6B0A77C98}" type="slidenum">
              <a:rPr lang="en-US" smtClean="0"/>
              <a:t>6</a:t>
            </a:fld>
            <a:endParaRPr lang="en-US"/>
          </a:p>
        </p:txBody>
      </p:sp>
    </p:spTree>
    <p:extLst>
      <p:ext uri="{BB962C8B-B14F-4D97-AF65-F5344CB8AC3E}">
        <p14:creationId xmlns:p14="http://schemas.microsoft.com/office/powerpoint/2010/main" val="579248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F6A854-E7D6-E049-ADA9-6AC6B0A77C98}" type="slidenum">
              <a:rPr lang="en-US" smtClean="0"/>
              <a:t>32</a:t>
            </a:fld>
            <a:endParaRPr lang="en-US"/>
          </a:p>
        </p:txBody>
      </p:sp>
    </p:spTree>
    <p:extLst>
      <p:ext uri="{BB962C8B-B14F-4D97-AF65-F5344CB8AC3E}">
        <p14:creationId xmlns:p14="http://schemas.microsoft.com/office/powerpoint/2010/main" val="221199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D982-FE76-1BFF-98F5-1F351AF32A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289D5-7164-F13E-8A7E-6787EA688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5D5AE-81A5-ACEA-424F-C54E7D7CB255}"/>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07B94924-E13B-36D7-D57A-CCC455EAE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5802C-56C2-E1A4-29F6-A6FBEAC066C9}"/>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1230562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E19E-D6C1-C1D8-525A-EEFA072409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9BA31E-4AF7-7C2B-52CB-7D8FC17084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94CE7-0253-6F4A-3910-03610537023E}"/>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1948634B-1B3B-4A8B-517B-59179889D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AEE38-EDE5-98C3-3FA3-30927C54E6A3}"/>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110062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45496-03D9-4B05-9263-908A4BC359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073A38-2D2B-B3F9-4D42-12116CBC4E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C8F80-FCFD-F82E-CFCF-10E20EEEDF5D}"/>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5CD4F7D9-3D5B-8AF3-FE67-37D176E96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A6FD1-DE9D-C57D-A5CC-85FCD75FBB5F}"/>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209750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E318-C802-CFFD-A37C-05AD8CEBE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9902C-8605-9366-80D1-613034EDC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D262F-6369-0C42-BA5D-0AF75AAC9928}"/>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C5AB3288-8501-6A3A-A667-8E32C9040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E13A5-E167-EA0A-96AE-45CB60637225}"/>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30491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33FD-21C1-CDA7-3316-5F4A972FE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EA9FEB-AAD2-45C2-C420-5CBA78BEA2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9D88D-63CB-A6F4-F501-1D787F0D77D9}"/>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077C7D3F-ABCC-1D05-8191-B40AE52CB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B17C-BC5A-1598-83B0-E18ED8BF6195}"/>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571464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13BEA-1B60-2715-86AC-E2044D894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CB6B1D-4D74-EB96-4DA6-E1BD709BBA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BB1C3B-9FF8-7D70-394E-7560A430D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C5BA45-C860-41A9-7E89-A18F5A62D83E}"/>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6" name="Footer Placeholder 5">
            <a:extLst>
              <a:ext uri="{FF2B5EF4-FFF2-40B4-BE49-F238E27FC236}">
                <a16:creationId xmlns:a16="http://schemas.microsoft.com/office/drawing/2014/main" id="{146DAFC5-A79D-430B-E508-D37517D56F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F9146-D189-F1EB-8E82-2EA23B309F1E}"/>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82645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B076-8728-9FA3-AE82-6660F8B525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71EBD6-B51E-1F36-AAE1-FC7941A411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C2EF4-8FCD-8475-548F-06C6250051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4E4908-F426-B278-0EF3-B838EA10AB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4DEB68-F3E1-D483-440A-C437AE17E4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123CD0-BCDE-5B64-6561-A844ACCD5099}"/>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8" name="Footer Placeholder 7">
            <a:extLst>
              <a:ext uri="{FF2B5EF4-FFF2-40B4-BE49-F238E27FC236}">
                <a16:creationId xmlns:a16="http://schemas.microsoft.com/office/drawing/2014/main" id="{0609CDB0-2E46-BD6A-0504-12D5151BE3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D7D36D-5DA8-ED3D-8949-F64E41EA662B}"/>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41642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537F-A31D-2955-49C6-7983674D3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09711E-4288-C5EE-3BBA-908E8A214B21}"/>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4" name="Footer Placeholder 3">
            <a:extLst>
              <a:ext uri="{FF2B5EF4-FFF2-40B4-BE49-F238E27FC236}">
                <a16:creationId xmlns:a16="http://schemas.microsoft.com/office/drawing/2014/main" id="{5EA69609-0770-E97F-BD84-0E2533C57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C9721-AAAB-B8E5-EDE1-75A2F87F05FE}"/>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44261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972AB-7CA7-4191-311E-6BD385C74A59}"/>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3" name="Footer Placeholder 2">
            <a:extLst>
              <a:ext uri="{FF2B5EF4-FFF2-40B4-BE49-F238E27FC236}">
                <a16:creationId xmlns:a16="http://schemas.microsoft.com/office/drawing/2014/main" id="{8B470226-5AD5-B855-5863-AC9E3AFD6E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32FE8-CC3C-6041-1FF8-2F2504AE7A95}"/>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36658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D64A-9850-79BB-8B6C-7DDE63E2E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CF563-CBB5-9DE9-80CE-CF2B561FE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37DDC3-1895-4F12-C5FA-9E46F04ED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A54A1-CD56-E55E-C242-A899B900C2E8}"/>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6" name="Footer Placeholder 5">
            <a:extLst>
              <a:ext uri="{FF2B5EF4-FFF2-40B4-BE49-F238E27FC236}">
                <a16:creationId xmlns:a16="http://schemas.microsoft.com/office/drawing/2014/main" id="{6489825E-3850-BF62-8ED3-58B0A8125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96112-4E88-0314-D776-707E960D5EC9}"/>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215763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76C8-EAFB-201F-8FD0-FF14A0E72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57C689-4276-32D1-44C4-61F9C3D1A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D0231D-BCA6-A67F-8443-904808F27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C42A3-6857-5EE7-533B-3774C85433AE}"/>
              </a:ext>
            </a:extLst>
          </p:cNvPr>
          <p:cNvSpPr>
            <a:spLocks noGrp="1"/>
          </p:cNvSpPr>
          <p:nvPr>
            <p:ph type="dt" sz="half" idx="10"/>
          </p:nvPr>
        </p:nvSpPr>
        <p:spPr/>
        <p:txBody>
          <a:bodyPr/>
          <a:lstStyle/>
          <a:p>
            <a:fld id="{FF254C1D-E45C-C544-AF3C-00F88671B2C7}" type="datetimeFigureOut">
              <a:rPr lang="en-US" smtClean="0"/>
              <a:t>7/25/22</a:t>
            </a:fld>
            <a:endParaRPr lang="en-US"/>
          </a:p>
        </p:txBody>
      </p:sp>
      <p:sp>
        <p:nvSpPr>
          <p:cNvPr id="6" name="Footer Placeholder 5">
            <a:extLst>
              <a:ext uri="{FF2B5EF4-FFF2-40B4-BE49-F238E27FC236}">
                <a16:creationId xmlns:a16="http://schemas.microsoft.com/office/drawing/2014/main" id="{B739E2EB-3546-EDF7-527A-3441C3F3D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7DEF9-FC77-7DC0-B5CB-AC66A8E2F7E2}"/>
              </a:ext>
            </a:extLst>
          </p:cNvPr>
          <p:cNvSpPr>
            <a:spLocks noGrp="1"/>
          </p:cNvSpPr>
          <p:nvPr>
            <p:ph type="sldNum" sz="quarter" idx="12"/>
          </p:nvPr>
        </p:nvSpPr>
        <p:spPr/>
        <p:txBody>
          <a:bodyPr/>
          <a:lstStyle/>
          <a:p>
            <a:fld id="{A957FC70-6DCD-7E4D-A681-1CBF5DBA30C7}" type="slidenum">
              <a:rPr lang="en-US" smtClean="0"/>
              <a:t>‹#›</a:t>
            </a:fld>
            <a:endParaRPr lang="en-US"/>
          </a:p>
        </p:txBody>
      </p:sp>
    </p:spTree>
    <p:extLst>
      <p:ext uri="{BB962C8B-B14F-4D97-AF65-F5344CB8AC3E}">
        <p14:creationId xmlns:p14="http://schemas.microsoft.com/office/powerpoint/2010/main" val="408877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0E2E0A-24FD-11C0-A6CC-289DB3667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22047C-E479-6C7E-1D82-F8369E1DF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189B9E-FEAB-65A2-0200-39DCE0C48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54C1D-E45C-C544-AF3C-00F88671B2C7}" type="datetimeFigureOut">
              <a:rPr lang="en-US" smtClean="0"/>
              <a:t>7/25/22</a:t>
            </a:fld>
            <a:endParaRPr lang="en-US"/>
          </a:p>
        </p:txBody>
      </p:sp>
      <p:sp>
        <p:nvSpPr>
          <p:cNvPr id="5" name="Footer Placeholder 4">
            <a:extLst>
              <a:ext uri="{FF2B5EF4-FFF2-40B4-BE49-F238E27FC236}">
                <a16:creationId xmlns:a16="http://schemas.microsoft.com/office/drawing/2014/main" id="{E60829DD-1D08-44AB-F27B-EEFE4FFF7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404FD3-2265-5186-4758-C39EAF748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7FC70-6DCD-7E4D-A681-1CBF5DBA30C7}" type="slidenum">
              <a:rPr lang="en-US" smtClean="0"/>
              <a:t>‹#›</a:t>
            </a:fld>
            <a:endParaRPr lang="en-US"/>
          </a:p>
        </p:txBody>
      </p:sp>
    </p:spTree>
    <p:extLst>
      <p:ext uri="{BB962C8B-B14F-4D97-AF65-F5344CB8AC3E}">
        <p14:creationId xmlns:p14="http://schemas.microsoft.com/office/powerpoint/2010/main" val="1607195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journals.physiology.org/doi/full/10.1152/ajpheart.00123.2020"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3.png"/><Relationship Id="rId21" Type="http://schemas.openxmlformats.org/officeDocument/2006/relationships/customXml" Target="../ink/ink7.xml"/><Relationship Id="rId34" Type="http://schemas.openxmlformats.org/officeDocument/2006/relationships/customXml" Target="../ink/ink15.xml"/><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1.png"/><Relationship Id="rId25" Type="http://schemas.openxmlformats.org/officeDocument/2006/relationships/customXml" Target="../ink/ink10.xml"/><Relationship Id="rId33"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customXml" Target="../ink/ink6.xml"/><Relationship Id="rId20" Type="http://schemas.openxmlformats.org/officeDocument/2006/relationships/image" Target="../media/image14.png"/><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8.png"/><Relationship Id="rId24" Type="http://schemas.openxmlformats.org/officeDocument/2006/relationships/image" Target="../media/image15.png"/><Relationship Id="rId32" Type="http://schemas.openxmlformats.org/officeDocument/2006/relationships/customXml" Target="../ink/ink14.xml"/><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customXml" Target="../ink/ink9.xml"/><Relationship Id="rId28" Type="http://schemas.openxmlformats.org/officeDocument/2006/relationships/image" Target="../media/image17.png"/><Relationship Id="rId36" Type="http://schemas.openxmlformats.org/officeDocument/2006/relationships/image" Target="../media/image20.png"/><Relationship Id="rId10" Type="http://schemas.openxmlformats.org/officeDocument/2006/relationships/customXml" Target="../ink/ink3.xml"/><Relationship Id="rId19" Type="http://schemas.openxmlformats.org/officeDocument/2006/relationships/image" Target="../media/image13.png"/><Relationship Id="rId31" Type="http://schemas.openxmlformats.org/officeDocument/2006/relationships/customXml" Target="../ink/ink13.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customXml" Target="../ink/ink5.xml"/><Relationship Id="rId22" Type="http://schemas.openxmlformats.org/officeDocument/2006/relationships/customXml" Target="../ink/ink8.xml"/><Relationship Id="rId27" Type="http://schemas.openxmlformats.org/officeDocument/2006/relationships/customXml" Target="../ink/ink11.xml"/><Relationship Id="rId30" Type="http://schemas.openxmlformats.org/officeDocument/2006/relationships/image" Target="../media/image18.png"/><Relationship Id="rId35" Type="http://schemas.openxmlformats.org/officeDocument/2006/relationships/customXml" Target="../ink/ink16.xml"/><Relationship Id="rId8"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6CCE-31F2-35D6-259A-BF0C591A8E65}"/>
              </a:ext>
            </a:extLst>
          </p:cNvPr>
          <p:cNvSpPr>
            <a:spLocks noGrp="1"/>
          </p:cNvSpPr>
          <p:nvPr>
            <p:ph type="ctrTitle"/>
          </p:nvPr>
        </p:nvSpPr>
        <p:spPr/>
        <p:txBody>
          <a:bodyPr/>
          <a:lstStyle/>
          <a:p>
            <a:r>
              <a:rPr lang="en-US" dirty="0"/>
              <a:t>John Lee Summer Project</a:t>
            </a:r>
          </a:p>
        </p:txBody>
      </p:sp>
      <p:sp>
        <p:nvSpPr>
          <p:cNvPr id="3" name="Subtitle 2">
            <a:extLst>
              <a:ext uri="{FF2B5EF4-FFF2-40B4-BE49-F238E27FC236}">
                <a16:creationId xmlns:a16="http://schemas.microsoft.com/office/drawing/2014/main" id="{2B0A9111-E3B3-8929-2143-89684F1A21CE}"/>
              </a:ext>
            </a:extLst>
          </p:cNvPr>
          <p:cNvSpPr>
            <a:spLocks noGrp="1"/>
          </p:cNvSpPr>
          <p:nvPr>
            <p:ph type="subTitle" idx="1"/>
          </p:nvPr>
        </p:nvSpPr>
        <p:spPr/>
        <p:txBody>
          <a:bodyPr/>
          <a:lstStyle/>
          <a:p>
            <a:r>
              <a:rPr lang="en-US" dirty="0"/>
              <a:t>Probability Based Surgical planning tool for balloon angioplasty</a:t>
            </a:r>
          </a:p>
        </p:txBody>
      </p:sp>
    </p:spTree>
    <p:extLst>
      <p:ext uri="{BB962C8B-B14F-4D97-AF65-F5344CB8AC3E}">
        <p14:creationId xmlns:p14="http://schemas.microsoft.com/office/powerpoint/2010/main" val="521725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90CC-FFAF-2517-A0DF-A64B5F358D48}"/>
              </a:ext>
            </a:extLst>
          </p:cNvPr>
          <p:cNvSpPr>
            <a:spLocks noGrp="1"/>
          </p:cNvSpPr>
          <p:nvPr>
            <p:ph type="title"/>
          </p:nvPr>
        </p:nvSpPr>
        <p:spPr>
          <a:xfrm>
            <a:off x="257175" y="171892"/>
            <a:ext cx="8772525" cy="681037"/>
          </a:xfrm>
        </p:spPr>
        <p:txBody>
          <a:bodyPr>
            <a:normAutofit fontScale="90000"/>
          </a:bodyPr>
          <a:lstStyle/>
          <a:p>
            <a:r>
              <a:rPr lang="en-US" dirty="0"/>
              <a:t>Methodology</a:t>
            </a:r>
          </a:p>
        </p:txBody>
      </p:sp>
      <p:sp>
        <p:nvSpPr>
          <p:cNvPr id="6" name="TextBox 5">
            <a:extLst>
              <a:ext uri="{FF2B5EF4-FFF2-40B4-BE49-F238E27FC236}">
                <a16:creationId xmlns:a16="http://schemas.microsoft.com/office/drawing/2014/main" id="{A769D3F8-EE5F-5D58-5361-45C201873BFB}"/>
              </a:ext>
            </a:extLst>
          </p:cNvPr>
          <p:cNvSpPr txBox="1"/>
          <p:nvPr/>
        </p:nvSpPr>
        <p:spPr>
          <a:xfrm>
            <a:off x="4510087" y="898518"/>
            <a:ext cx="6262688"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Construct a Branch Tree of the PA w/ generations</a:t>
            </a:r>
          </a:p>
          <a:p>
            <a:pPr marL="742950" lvl="1" indent="-285750">
              <a:buFont typeface="Arial" panose="020B0604020202020204" pitchFamily="34" charset="0"/>
              <a:buChar char="•"/>
            </a:pPr>
            <a:r>
              <a:rPr lang="en-US" sz="2400" dirty="0"/>
              <a:t>Gen 0: MPA, Gen 1: RPA &amp; LPA, …</a:t>
            </a:r>
          </a:p>
          <a:p>
            <a:pPr marL="285750" indent="-285750">
              <a:buFont typeface="Arial" panose="020B0604020202020204" pitchFamily="34" charset="0"/>
              <a:buChar char="•"/>
            </a:pPr>
            <a:r>
              <a:rPr lang="en-US" sz="2400" dirty="0"/>
              <a:t>Using the Branch tree, determine </a:t>
            </a:r>
            <a:r>
              <a:rPr lang="en-US" sz="2400" b="1" dirty="0"/>
              <a:t>n</a:t>
            </a:r>
            <a:r>
              <a:rPr lang="en-US" sz="2400" dirty="0"/>
              <a:t> possible branches to stenose in the first </a:t>
            </a:r>
            <a:r>
              <a:rPr lang="en-US" sz="2400" b="1" dirty="0"/>
              <a:t>g</a:t>
            </a:r>
            <a:r>
              <a:rPr lang="en-US" sz="2400" dirty="0"/>
              <a:t> generations</a:t>
            </a:r>
          </a:p>
          <a:p>
            <a:pPr marL="285750" indent="-285750">
              <a:buFont typeface="Arial" panose="020B0604020202020204" pitchFamily="34" charset="0"/>
              <a:buChar char="•"/>
            </a:pPr>
            <a:r>
              <a:rPr lang="en-US" sz="2400" dirty="0"/>
              <a:t>Use a </a:t>
            </a:r>
            <a:r>
              <a:rPr lang="en-US" sz="2400" b="1" dirty="0"/>
              <a:t>y</a:t>
            </a:r>
            <a:r>
              <a:rPr lang="en-US" sz="2400" dirty="0"/>
              <a:t> = </a:t>
            </a:r>
            <a:r>
              <a:rPr lang="en-US" sz="2400" i="1" dirty="0" err="1"/>
              <a:t>poisson</a:t>
            </a:r>
            <a:r>
              <a:rPr lang="en-US" sz="2400" dirty="0"/>
              <a:t>(𝜆 = 2*g) to determine how many locations exactly to stenose (this is subject to change)</a:t>
            </a:r>
          </a:p>
          <a:p>
            <a:pPr marL="285750" indent="-285750">
              <a:buFont typeface="Arial" panose="020B0604020202020204" pitchFamily="34" charset="0"/>
              <a:buChar char="•"/>
            </a:pPr>
            <a:r>
              <a:rPr lang="en-US" sz="2400" dirty="0"/>
              <a:t>Uniformly select </a:t>
            </a:r>
            <a:r>
              <a:rPr lang="en-US" sz="2400" b="1" dirty="0"/>
              <a:t>y</a:t>
            </a:r>
            <a:r>
              <a:rPr lang="en-US" sz="2400" dirty="0"/>
              <a:t> vessels from all </a:t>
            </a:r>
            <a:r>
              <a:rPr lang="en-US" sz="2400" b="1" dirty="0"/>
              <a:t>n</a:t>
            </a:r>
            <a:r>
              <a:rPr lang="en-US" sz="2400" dirty="0"/>
              <a:t> locations and give it an occlusion value from .75 - .9. </a:t>
            </a:r>
          </a:p>
          <a:p>
            <a:pPr marL="285750" indent="-285750">
              <a:buFont typeface="Arial" panose="020B0604020202020204" pitchFamily="34" charset="0"/>
              <a:buChar char="•"/>
            </a:pPr>
            <a:r>
              <a:rPr lang="en-US" sz="2400" dirty="0"/>
              <a:t>Make changes to R, C, L corresponding to occlusion change in the </a:t>
            </a:r>
          </a:p>
          <a:p>
            <a:endParaRPr lang="en-US" dirty="0"/>
          </a:p>
        </p:txBody>
      </p:sp>
      <p:sp>
        <p:nvSpPr>
          <p:cNvPr id="7" name="TextBox 6">
            <a:extLst>
              <a:ext uri="{FF2B5EF4-FFF2-40B4-BE49-F238E27FC236}">
                <a16:creationId xmlns:a16="http://schemas.microsoft.com/office/drawing/2014/main" id="{DC4D0DCD-C6F4-428E-1291-3E4F8E37F941}"/>
              </a:ext>
            </a:extLst>
          </p:cNvPr>
          <p:cNvSpPr txBox="1"/>
          <p:nvPr/>
        </p:nvSpPr>
        <p:spPr>
          <a:xfrm>
            <a:off x="257175" y="5745182"/>
            <a:ext cx="4462237" cy="646331"/>
          </a:xfrm>
          <a:prstGeom prst="rect">
            <a:avLst/>
          </a:prstGeom>
          <a:noFill/>
        </p:spPr>
        <p:txBody>
          <a:bodyPr wrap="square" rtlCol="0">
            <a:spAutoFit/>
          </a:bodyPr>
          <a:lstStyle/>
          <a:p>
            <a:r>
              <a:rPr lang="en-US" dirty="0"/>
              <a:t>Sample Stenosis only stenoses MPA (0), LPA (1,2,3), RPA (19).</a:t>
            </a:r>
          </a:p>
        </p:txBody>
      </p:sp>
      <p:pic>
        <p:nvPicPr>
          <p:cNvPr id="9" name="Content Placeholder 8" descr="Text&#10;&#10;Description automatically generated">
            <a:extLst>
              <a:ext uri="{FF2B5EF4-FFF2-40B4-BE49-F238E27FC236}">
                <a16:creationId xmlns:a16="http://schemas.microsoft.com/office/drawing/2014/main" id="{6C2A1183-3EF3-60B0-E84B-5860999828BE}"/>
              </a:ext>
            </a:extLst>
          </p:cNvPr>
          <p:cNvPicPr>
            <a:picLocks noGrp="1" noChangeAspect="1"/>
          </p:cNvPicPr>
          <p:nvPr>
            <p:ph idx="1"/>
          </p:nvPr>
        </p:nvPicPr>
        <p:blipFill>
          <a:blip r:embed="rId2"/>
          <a:stretch>
            <a:fillRect/>
          </a:stretch>
        </p:blipFill>
        <p:spPr>
          <a:xfrm>
            <a:off x="483071" y="974044"/>
            <a:ext cx="3454400" cy="1955800"/>
          </a:xfrm>
        </p:spPr>
      </p:pic>
      <p:pic>
        <p:nvPicPr>
          <p:cNvPr id="11" name="Picture 10" descr="Text&#10;&#10;Description automatically generated">
            <a:extLst>
              <a:ext uri="{FF2B5EF4-FFF2-40B4-BE49-F238E27FC236}">
                <a16:creationId xmlns:a16="http://schemas.microsoft.com/office/drawing/2014/main" id="{759870FD-177D-E6F7-F557-296C18FB4378}"/>
              </a:ext>
            </a:extLst>
          </p:cNvPr>
          <p:cNvPicPr>
            <a:picLocks noChangeAspect="1"/>
          </p:cNvPicPr>
          <p:nvPr/>
        </p:nvPicPr>
        <p:blipFill>
          <a:blip r:embed="rId3"/>
          <a:stretch>
            <a:fillRect/>
          </a:stretch>
        </p:blipFill>
        <p:spPr>
          <a:xfrm>
            <a:off x="483070" y="2929844"/>
            <a:ext cx="3454399" cy="2214358"/>
          </a:xfrm>
          <a:prstGeom prst="rect">
            <a:avLst/>
          </a:prstGeom>
        </p:spPr>
      </p:pic>
    </p:spTree>
    <p:extLst>
      <p:ext uri="{BB962C8B-B14F-4D97-AF65-F5344CB8AC3E}">
        <p14:creationId xmlns:p14="http://schemas.microsoft.com/office/powerpoint/2010/main" val="47261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F40D-CEB9-8C80-134A-00A4994DF175}"/>
              </a:ext>
            </a:extLst>
          </p:cNvPr>
          <p:cNvSpPr>
            <a:spLocks noGrp="1"/>
          </p:cNvSpPr>
          <p:nvPr>
            <p:ph type="title"/>
          </p:nvPr>
        </p:nvSpPr>
        <p:spPr/>
        <p:txBody>
          <a:bodyPr/>
          <a:lstStyle/>
          <a:p>
            <a:r>
              <a:rPr lang="en-US" dirty="0"/>
              <a:t>Healthy Models - Case Study 0080_0001</a:t>
            </a:r>
          </a:p>
        </p:txBody>
      </p:sp>
    </p:spTree>
    <p:extLst>
      <p:ext uri="{BB962C8B-B14F-4D97-AF65-F5344CB8AC3E}">
        <p14:creationId xmlns:p14="http://schemas.microsoft.com/office/powerpoint/2010/main" val="258828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0" y="21526"/>
            <a:ext cx="8645236" cy="382385"/>
          </a:xfrm>
        </p:spPr>
        <p:txBody>
          <a:bodyPr>
            <a:noAutofit/>
          </a:bodyPr>
          <a:lstStyle/>
          <a:p>
            <a:r>
              <a:rPr lang="en-US" sz="2800" dirty="0"/>
              <a:t>0D vs. 3D (Waveforms)</a:t>
            </a:r>
          </a:p>
        </p:txBody>
      </p:sp>
      <p:sp>
        <p:nvSpPr>
          <p:cNvPr id="4" name="TextBox 3">
            <a:extLst>
              <a:ext uri="{FF2B5EF4-FFF2-40B4-BE49-F238E27FC236}">
                <a16:creationId xmlns:a16="http://schemas.microsoft.com/office/drawing/2014/main" id="{FA9F6C24-44EE-7EA2-19A9-B069911CD8BA}"/>
              </a:ext>
            </a:extLst>
          </p:cNvPr>
          <p:cNvSpPr txBox="1"/>
          <p:nvPr/>
        </p:nvSpPr>
        <p:spPr>
          <a:xfrm>
            <a:off x="2999510" y="474068"/>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8278089" y="0"/>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pic>
        <p:nvPicPr>
          <p:cNvPr id="3" name="Content Placeholder 4" descr="Chart, line chart&#10;&#10;Description automatically generated">
            <a:extLst>
              <a:ext uri="{FF2B5EF4-FFF2-40B4-BE49-F238E27FC236}">
                <a16:creationId xmlns:a16="http://schemas.microsoft.com/office/drawing/2014/main" id="{BB4E9BAC-0F13-4149-5081-9182E908CCB6}"/>
              </a:ext>
            </a:extLst>
          </p:cNvPr>
          <p:cNvPicPr>
            <a:picLocks noGrp="1" noChangeAspect="1"/>
          </p:cNvPicPr>
          <p:nvPr>
            <p:ph idx="1"/>
          </p:nvPr>
        </p:nvPicPr>
        <p:blipFill rotWithShape="1">
          <a:blip r:embed="rId2"/>
          <a:srcRect l="4095" t="8752" r="8441" b="704"/>
          <a:stretch/>
        </p:blipFill>
        <p:spPr>
          <a:xfrm>
            <a:off x="6192175" y="3397194"/>
            <a:ext cx="4482867" cy="3480487"/>
          </a:xfrm>
        </p:spPr>
      </p:pic>
      <p:pic>
        <p:nvPicPr>
          <p:cNvPr id="9" name="Picture 8" descr="Chart, line chart, histogram&#10;&#10;Description automatically generated">
            <a:extLst>
              <a:ext uri="{FF2B5EF4-FFF2-40B4-BE49-F238E27FC236}">
                <a16:creationId xmlns:a16="http://schemas.microsoft.com/office/drawing/2014/main" id="{D4F59C5A-9296-BFCE-82E0-4DCBBDD2B64A}"/>
              </a:ext>
            </a:extLst>
          </p:cNvPr>
          <p:cNvPicPr>
            <a:picLocks noChangeAspect="1"/>
          </p:cNvPicPr>
          <p:nvPr/>
        </p:nvPicPr>
        <p:blipFill rotWithShape="1">
          <a:blip r:embed="rId3"/>
          <a:srcRect l="3972" t="6452" r="7034" b="4967"/>
          <a:stretch/>
        </p:blipFill>
        <p:spPr>
          <a:xfrm>
            <a:off x="180962" y="918739"/>
            <a:ext cx="5582759" cy="3704585"/>
          </a:xfrm>
          <a:prstGeom prst="rect">
            <a:avLst/>
          </a:prstGeom>
        </p:spPr>
      </p:pic>
      <p:pic>
        <p:nvPicPr>
          <p:cNvPr id="15" name="Picture 14" descr="Chart, line chart, histogram&#10;&#10;Description automatically generated">
            <a:extLst>
              <a:ext uri="{FF2B5EF4-FFF2-40B4-BE49-F238E27FC236}">
                <a16:creationId xmlns:a16="http://schemas.microsoft.com/office/drawing/2014/main" id="{EE08EA24-D24C-B36D-53AA-7F4055DB430E}"/>
              </a:ext>
            </a:extLst>
          </p:cNvPr>
          <p:cNvPicPr>
            <a:picLocks noChangeAspect="1"/>
          </p:cNvPicPr>
          <p:nvPr/>
        </p:nvPicPr>
        <p:blipFill rotWithShape="1">
          <a:blip r:embed="rId4"/>
          <a:srcRect l="5569" t="6626" r="5699" b="2300"/>
          <a:stretch/>
        </p:blipFill>
        <p:spPr>
          <a:xfrm>
            <a:off x="6192175" y="21526"/>
            <a:ext cx="4906121" cy="3357095"/>
          </a:xfrm>
          <a:prstGeom prst="rect">
            <a:avLst/>
          </a:prstGeom>
        </p:spPr>
      </p:pic>
      <p:sp>
        <p:nvSpPr>
          <p:cNvPr id="16" name="TextBox 15">
            <a:extLst>
              <a:ext uri="{FF2B5EF4-FFF2-40B4-BE49-F238E27FC236}">
                <a16:creationId xmlns:a16="http://schemas.microsoft.com/office/drawing/2014/main" id="{560D9681-D6EC-7A90-DB3D-D6685FD765E3}"/>
              </a:ext>
            </a:extLst>
          </p:cNvPr>
          <p:cNvSpPr txBox="1"/>
          <p:nvPr/>
        </p:nvSpPr>
        <p:spPr>
          <a:xfrm>
            <a:off x="10271528" y="1237452"/>
            <a:ext cx="2510444" cy="369332"/>
          </a:xfrm>
          <a:prstGeom prst="rect">
            <a:avLst/>
          </a:prstGeom>
          <a:noFill/>
        </p:spPr>
        <p:txBody>
          <a:bodyPr wrap="square" rtlCol="0">
            <a:spAutoFit/>
          </a:bodyPr>
          <a:lstStyle/>
          <a:p>
            <a:pPr algn="ctr"/>
            <a:r>
              <a:rPr lang="en-US" dirty="0"/>
              <a:t>M1 Solver</a:t>
            </a:r>
          </a:p>
        </p:txBody>
      </p:sp>
      <p:sp>
        <p:nvSpPr>
          <p:cNvPr id="17" name="TextBox 16">
            <a:extLst>
              <a:ext uri="{FF2B5EF4-FFF2-40B4-BE49-F238E27FC236}">
                <a16:creationId xmlns:a16="http://schemas.microsoft.com/office/drawing/2014/main" id="{B8A247F1-5C79-BE05-1A66-74EDA43C4114}"/>
              </a:ext>
            </a:extLst>
          </p:cNvPr>
          <p:cNvSpPr txBox="1"/>
          <p:nvPr/>
        </p:nvSpPr>
        <p:spPr>
          <a:xfrm>
            <a:off x="10079180" y="4821041"/>
            <a:ext cx="2510444" cy="369332"/>
          </a:xfrm>
          <a:prstGeom prst="rect">
            <a:avLst/>
          </a:prstGeom>
          <a:noFill/>
        </p:spPr>
        <p:txBody>
          <a:bodyPr wrap="square" rtlCol="0">
            <a:spAutoFit/>
          </a:bodyPr>
          <a:lstStyle/>
          <a:p>
            <a:pPr algn="ctr"/>
            <a:r>
              <a:rPr lang="en-US" dirty="0"/>
              <a:t>3D Solver</a:t>
            </a:r>
          </a:p>
        </p:txBody>
      </p:sp>
      <p:sp>
        <p:nvSpPr>
          <p:cNvPr id="18" name="TextBox 17">
            <a:extLst>
              <a:ext uri="{FF2B5EF4-FFF2-40B4-BE49-F238E27FC236}">
                <a16:creationId xmlns:a16="http://schemas.microsoft.com/office/drawing/2014/main" id="{0A40219D-5D4A-336A-C6E1-24A02BF56EDA}"/>
              </a:ext>
            </a:extLst>
          </p:cNvPr>
          <p:cNvSpPr txBox="1"/>
          <p:nvPr/>
        </p:nvSpPr>
        <p:spPr>
          <a:xfrm>
            <a:off x="603214" y="4814271"/>
            <a:ext cx="4738254" cy="1200329"/>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err="1"/>
              <a:t>mPAP</a:t>
            </a:r>
            <a:r>
              <a:rPr lang="en-US" dirty="0"/>
              <a:t> drops to 1 in 3D solver?</a:t>
            </a:r>
          </a:p>
          <a:p>
            <a:pPr marL="285750" indent="-285750">
              <a:buFont typeface="Arial" panose="020B0604020202020204" pitchFamily="34" charset="0"/>
              <a:buChar char="•"/>
            </a:pPr>
            <a:r>
              <a:rPr lang="en-US" dirty="0"/>
              <a:t>3D solver uses different boundary conditions (does not consider </a:t>
            </a:r>
            <a:r>
              <a:rPr lang="en-US" dirty="0" err="1"/>
              <a:t>rcr</a:t>
            </a:r>
            <a:r>
              <a:rPr lang="en-US" dirty="0"/>
              <a:t> </a:t>
            </a:r>
            <a:r>
              <a:rPr lang="en-US" dirty="0" err="1"/>
              <a:t>bcs</a:t>
            </a:r>
            <a:r>
              <a:rPr lang="en-US" dirty="0"/>
              <a:t>)</a:t>
            </a:r>
          </a:p>
        </p:txBody>
      </p:sp>
    </p:spTree>
    <p:extLst>
      <p:ext uri="{BB962C8B-B14F-4D97-AF65-F5344CB8AC3E}">
        <p14:creationId xmlns:p14="http://schemas.microsoft.com/office/powerpoint/2010/main" val="3445819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66254" y="298652"/>
            <a:ext cx="8645236" cy="382385"/>
          </a:xfrm>
        </p:spPr>
        <p:txBody>
          <a:bodyPr>
            <a:normAutofit fontScale="90000"/>
          </a:bodyPr>
          <a:lstStyle/>
          <a:p>
            <a:r>
              <a:rPr lang="en-US" dirty="0"/>
              <a:t>0D vs. 3D (</a:t>
            </a:r>
            <a:r>
              <a:rPr lang="en-US" dirty="0" err="1"/>
              <a:t>mPAP</a:t>
            </a:r>
            <a:r>
              <a:rPr lang="en-US" dirty="0"/>
              <a:t>)</a:t>
            </a:r>
          </a:p>
        </p:txBody>
      </p:sp>
      <p:sp>
        <p:nvSpPr>
          <p:cNvPr id="4" name="TextBox 3">
            <a:extLst>
              <a:ext uri="{FF2B5EF4-FFF2-40B4-BE49-F238E27FC236}">
                <a16:creationId xmlns:a16="http://schemas.microsoft.com/office/drawing/2014/main" id="{FA9F6C24-44EE-7EA2-19A9-B069911CD8BA}"/>
              </a:ext>
            </a:extLst>
          </p:cNvPr>
          <p:cNvSpPr txBox="1"/>
          <p:nvPr/>
        </p:nvSpPr>
        <p:spPr>
          <a:xfrm>
            <a:off x="779478" y="735766"/>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4567843" y="750606"/>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sp>
        <p:nvSpPr>
          <p:cNvPr id="6" name="TextBox 5">
            <a:extLst>
              <a:ext uri="{FF2B5EF4-FFF2-40B4-BE49-F238E27FC236}">
                <a16:creationId xmlns:a16="http://schemas.microsoft.com/office/drawing/2014/main" id="{FC5077C4-62F2-DFE4-CC23-093F67A5B72C}"/>
              </a:ext>
            </a:extLst>
          </p:cNvPr>
          <p:cNvSpPr txBox="1"/>
          <p:nvPr/>
        </p:nvSpPr>
        <p:spPr>
          <a:xfrm>
            <a:off x="8676197" y="733980"/>
            <a:ext cx="3056313" cy="369332"/>
          </a:xfrm>
          <a:prstGeom prst="rect">
            <a:avLst/>
          </a:prstGeom>
          <a:noFill/>
        </p:spPr>
        <p:txBody>
          <a:bodyPr wrap="square" rtlCol="0">
            <a:spAutoFit/>
          </a:bodyPr>
          <a:lstStyle/>
          <a:p>
            <a:pPr algn="ctr"/>
            <a:r>
              <a:rPr lang="en-US" dirty="0"/>
              <a:t>3D</a:t>
            </a:r>
          </a:p>
        </p:txBody>
      </p:sp>
      <p:pic>
        <p:nvPicPr>
          <p:cNvPr id="8" name="Picture 7" descr="A screenshot of a map&#10;&#10;Description automatically generated with low confidence">
            <a:extLst>
              <a:ext uri="{FF2B5EF4-FFF2-40B4-BE49-F238E27FC236}">
                <a16:creationId xmlns:a16="http://schemas.microsoft.com/office/drawing/2014/main" id="{4DFC1C0A-6E2F-EC8B-FE01-8AD02F833AF8}"/>
              </a:ext>
            </a:extLst>
          </p:cNvPr>
          <p:cNvPicPr>
            <a:picLocks noChangeAspect="1"/>
          </p:cNvPicPr>
          <p:nvPr/>
        </p:nvPicPr>
        <p:blipFill rotWithShape="1">
          <a:blip r:embed="rId2"/>
          <a:srcRect l="4220"/>
          <a:stretch/>
        </p:blipFill>
        <p:spPr>
          <a:xfrm>
            <a:off x="0" y="1252433"/>
            <a:ext cx="4069401" cy="4441787"/>
          </a:xfrm>
          <a:prstGeom prst="rect">
            <a:avLst/>
          </a:prstGeom>
        </p:spPr>
      </p:pic>
      <p:pic>
        <p:nvPicPr>
          <p:cNvPr id="10" name="Picture 9" descr="A picture containing text, blackboard&#10;&#10;Description automatically generated">
            <a:extLst>
              <a:ext uri="{FF2B5EF4-FFF2-40B4-BE49-F238E27FC236}">
                <a16:creationId xmlns:a16="http://schemas.microsoft.com/office/drawing/2014/main" id="{FF52173E-328B-0C62-B807-329C53B749FA}"/>
              </a:ext>
            </a:extLst>
          </p:cNvPr>
          <p:cNvPicPr>
            <a:picLocks noChangeAspect="1"/>
          </p:cNvPicPr>
          <p:nvPr/>
        </p:nvPicPr>
        <p:blipFill>
          <a:blip r:embed="rId3"/>
          <a:stretch>
            <a:fillRect/>
          </a:stretch>
        </p:blipFill>
        <p:spPr>
          <a:xfrm>
            <a:off x="4098392" y="1252433"/>
            <a:ext cx="4118317" cy="4441787"/>
          </a:xfrm>
          <a:prstGeom prst="rect">
            <a:avLst/>
          </a:prstGeom>
        </p:spPr>
      </p:pic>
      <p:pic>
        <p:nvPicPr>
          <p:cNvPr id="12" name="Picture 11" descr="A screenshot of a map&#10;&#10;Description automatically generated with low confidence">
            <a:extLst>
              <a:ext uri="{FF2B5EF4-FFF2-40B4-BE49-F238E27FC236}">
                <a16:creationId xmlns:a16="http://schemas.microsoft.com/office/drawing/2014/main" id="{357498A6-AFDB-116B-3EEA-6486B9736F86}"/>
              </a:ext>
            </a:extLst>
          </p:cNvPr>
          <p:cNvPicPr>
            <a:picLocks noChangeAspect="1"/>
          </p:cNvPicPr>
          <p:nvPr/>
        </p:nvPicPr>
        <p:blipFill rotWithShape="1">
          <a:blip r:embed="rId4"/>
          <a:srcRect l="3828"/>
          <a:stretch/>
        </p:blipFill>
        <p:spPr>
          <a:xfrm>
            <a:off x="8216709" y="1252434"/>
            <a:ext cx="3975291" cy="4441787"/>
          </a:xfrm>
          <a:prstGeom prst="rect">
            <a:avLst/>
          </a:prstGeom>
        </p:spPr>
      </p:pic>
      <p:sp>
        <p:nvSpPr>
          <p:cNvPr id="13" name="TextBox 12">
            <a:extLst>
              <a:ext uri="{FF2B5EF4-FFF2-40B4-BE49-F238E27FC236}">
                <a16:creationId xmlns:a16="http://schemas.microsoft.com/office/drawing/2014/main" id="{2584448D-DEE2-460A-25EE-DE58CC6C8614}"/>
              </a:ext>
            </a:extLst>
          </p:cNvPr>
          <p:cNvSpPr txBox="1"/>
          <p:nvPr/>
        </p:nvSpPr>
        <p:spPr>
          <a:xfrm>
            <a:off x="9015634" y="5810764"/>
            <a:ext cx="2377440" cy="369332"/>
          </a:xfrm>
          <a:prstGeom prst="rect">
            <a:avLst/>
          </a:prstGeom>
          <a:noFill/>
        </p:spPr>
        <p:txBody>
          <a:bodyPr wrap="square" rtlCol="0">
            <a:spAutoFit/>
          </a:bodyPr>
          <a:lstStyle/>
          <a:p>
            <a:pPr algn="ctr"/>
            <a:r>
              <a:rPr lang="en-US" dirty="0"/>
              <a:t> Not to scale</a:t>
            </a:r>
          </a:p>
        </p:txBody>
      </p:sp>
      <p:sp>
        <p:nvSpPr>
          <p:cNvPr id="14" name="TextBox 13">
            <a:extLst>
              <a:ext uri="{FF2B5EF4-FFF2-40B4-BE49-F238E27FC236}">
                <a16:creationId xmlns:a16="http://schemas.microsoft.com/office/drawing/2014/main" id="{DAEF2D0A-B897-4A23-59CE-8D5E73421C3A}"/>
              </a:ext>
            </a:extLst>
          </p:cNvPr>
          <p:cNvSpPr txBox="1"/>
          <p:nvPr/>
        </p:nvSpPr>
        <p:spPr>
          <a:xfrm>
            <a:off x="153362" y="5694220"/>
            <a:ext cx="8849381" cy="1200329"/>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Larger pressure drop across tree w/ M1. Similar to the pressure drop in 3D. </a:t>
            </a:r>
          </a:p>
          <a:p>
            <a:pPr marL="285750" indent="-285750">
              <a:buFont typeface="Arial" panose="020B0604020202020204" pitchFamily="34" charset="0"/>
              <a:buChar char="•"/>
            </a:pPr>
            <a:r>
              <a:rPr lang="en-US" dirty="0"/>
              <a:t>However, the 3D model seems a bit off/low. </a:t>
            </a:r>
            <a:r>
              <a:rPr lang="en-US" dirty="0" err="1"/>
              <a:t>mPAP</a:t>
            </a:r>
            <a:r>
              <a:rPr lang="en-US" dirty="0"/>
              <a:t> should be around 12 – 16, at least in inlet. May need to run own 3D</a:t>
            </a:r>
          </a:p>
        </p:txBody>
      </p:sp>
    </p:spTree>
    <p:extLst>
      <p:ext uri="{BB962C8B-B14F-4D97-AF65-F5344CB8AC3E}">
        <p14:creationId xmlns:p14="http://schemas.microsoft.com/office/powerpoint/2010/main" val="286996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66254" y="298652"/>
            <a:ext cx="8645236" cy="382385"/>
          </a:xfrm>
        </p:spPr>
        <p:txBody>
          <a:bodyPr>
            <a:normAutofit fontScale="90000"/>
          </a:bodyPr>
          <a:lstStyle/>
          <a:p>
            <a:r>
              <a:rPr lang="en-US" dirty="0"/>
              <a:t>0D vs. 3D (</a:t>
            </a:r>
            <a:r>
              <a:rPr lang="en-US" dirty="0" err="1"/>
              <a:t>maxPAP</a:t>
            </a:r>
            <a:r>
              <a:rPr lang="en-US" dirty="0"/>
              <a:t>)</a:t>
            </a:r>
          </a:p>
        </p:txBody>
      </p:sp>
      <p:sp>
        <p:nvSpPr>
          <p:cNvPr id="4" name="TextBox 3">
            <a:extLst>
              <a:ext uri="{FF2B5EF4-FFF2-40B4-BE49-F238E27FC236}">
                <a16:creationId xmlns:a16="http://schemas.microsoft.com/office/drawing/2014/main" id="{FA9F6C24-44EE-7EA2-19A9-B069911CD8BA}"/>
              </a:ext>
            </a:extLst>
          </p:cNvPr>
          <p:cNvSpPr txBox="1"/>
          <p:nvPr/>
        </p:nvSpPr>
        <p:spPr>
          <a:xfrm>
            <a:off x="779478" y="735766"/>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4567843" y="750606"/>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sp>
        <p:nvSpPr>
          <p:cNvPr id="6" name="TextBox 5">
            <a:extLst>
              <a:ext uri="{FF2B5EF4-FFF2-40B4-BE49-F238E27FC236}">
                <a16:creationId xmlns:a16="http://schemas.microsoft.com/office/drawing/2014/main" id="{FC5077C4-62F2-DFE4-CC23-093F67A5B72C}"/>
              </a:ext>
            </a:extLst>
          </p:cNvPr>
          <p:cNvSpPr txBox="1"/>
          <p:nvPr/>
        </p:nvSpPr>
        <p:spPr>
          <a:xfrm>
            <a:off x="8676197" y="733980"/>
            <a:ext cx="3056313" cy="369332"/>
          </a:xfrm>
          <a:prstGeom prst="rect">
            <a:avLst/>
          </a:prstGeom>
          <a:noFill/>
        </p:spPr>
        <p:txBody>
          <a:bodyPr wrap="square" rtlCol="0">
            <a:spAutoFit/>
          </a:bodyPr>
          <a:lstStyle/>
          <a:p>
            <a:pPr algn="ctr"/>
            <a:r>
              <a:rPr lang="en-US" dirty="0"/>
              <a:t>3D</a:t>
            </a:r>
          </a:p>
        </p:txBody>
      </p:sp>
      <p:sp>
        <p:nvSpPr>
          <p:cNvPr id="13" name="TextBox 12">
            <a:extLst>
              <a:ext uri="{FF2B5EF4-FFF2-40B4-BE49-F238E27FC236}">
                <a16:creationId xmlns:a16="http://schemas.microsoft.com/office/drawing/2014/main" id="{2584448D-DEE2-460A-25EE-DE58CC6C8614}"/>
              </a:ext>
            </a:extLst>
          </p:cNvPr>
          <p:cNvSpPr txBox="1"/>
          <p:nvPr/>
        </p:nvSpPr>
        <p:spPr>
          <a:xfrm>
            <a:off x="9015633" y="5679171"/>
            <a:ext cx="2377440" cy="369332"/>
          </a:xfrm>
          <a:prstGeom prst="rect">
            <a:avLst/>
          </a:prstGeom>
          <a:noFill/>
        </p:spPr>
        <p:txBody>
          <a:bodyPr wrap="square" rtlCol="0">
            <a:spAutoFit/>
          </a:bodyPr>
          <a:lstStyle/>
          <a:p>
            <a:pPr algn="ctr"/>
            <a:r>
              <a:rPr lang="en-US" dirty="0"/>
              <a:t> Not to scale</a:t>
            </a:r>
          </a:p>
        </p:txBody>
      </p:sp>
      <p:sp>
        <p:nvSpPr>
          <p:cNvPr id="14" name="TextBox 13">
            <a:extLst>
              <a:ext uri="{FF2B5EF4-FFF2-40B4-BE49-F238E27FC236}">
                <a16:creationId xmlns:a16="http://schemas.microsoft.com/office/drawing/2014/main" id="{DAEF2D0A-B897-4A23-59CE-8D5E73421C3A}"/>
              </a:ext>
            </a:extLst>
          </p:cNvPr>
          <p:cNvSpPr txBox="1"/>
          <p:nvPr/>
        </p:nvSpPr>
        <p:spPr>
          <a:xfrm>
            <a:off x="153362" y="5694220"/>
            <a:ext cx="8849381" cy="923330"/>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Larger pressure drop across tree w/ M1. Less similar than </a:t>
            </a:r>
            <a:r>
              <a:rPr lang="en-US" dirty="0" err="1"/>
              <a:t>mPAP</a:t>
            </a:r>
            <a:r>
              <a:rPr lang="en-US" dirty="0"/>
              <a:t>, but still close.</a:t>
            </a:r>
          </a:p>
          <a:p>
            <a:pPr marL="285750" indent="-285750">
              <a:buFont typeface="Arial" panose="020B0604020202020204" pitchFamily="34" charset="0"/>
              <a:buChar char="•"/>
            </a:pPr>
            <a:r>
              <a:rPr lang="en-US" dirty="0"/>
              <a:t>3D model seems more reasonable here, with 23 </a:t>
            </a:r>
            <a:r>
              <a:rPr lang="en-US" dirty="0" err="1"/>
              <a:t>mmHG</a:t>
            </a:r>
            <a:r>
              <a:rPr lang="en-US" dirty="0"/>
              <a:t> down to 7.8.</a:t>
            </a:r>
          </a:p>
        </p:txBody>
      </p:sp>
      <p:pic>
        <p:nvPicPr>
          <p:cNvPr id="7" name="Picture 6" descr="A picture containing text, blackboard&#10;&#10;Description automatically generated">
            <a:extLst>
              <a:ext uri="{FF2B5EF4-FFF2-40B4-BE49-F238E27FC236}">
                <a16:creationId xmlns:a16="http://schemas.microsoft.com/office/drawing/2014/main" id="{90108532-28D4-9B4B-82A5-9DB323250898}"/>
              </a:ext>
            </a:extLst>
          </p:cNvPr>
          <p:cNvPicPr>
            <a:picLocks noChangeAspect="1"/>
          </p:cNvPicPr>
          <p:nvPr/>
        </p:nvPicPr>
        <p:blipFill rotWithShape="1">
          <a:blip r:embed="rId2"/>
          <a:srcRect l="5511"/>
          <a:stretch/>
        </p:blipFill>
        <p:spPr>
          <a:xfrm>
            <a:off x="-57818" y="1237593"/>
            <a:ext cx="4185036" cy="4215361"/>
          </a:xfrm>
          <a:prstGeom prst="rect">
            <a:avLst/>
          </a:prstGeom>
        </p:spPr>
      </p:pic>
      <p:pic>
        <p:nvPicPr>
          <p:cNvPr id="11" name="Picture 10" descr="A picture containing text, blackboard&#10;&#10;Description automatically generated">
            <a:extLst>
              <a:ext uri="{FF2B5EF4-FFF2-40B4-BE49-F238E27FC236}">
                <a16:creationId xmlns:a16="http://schemas.microsoft.com/office/drawing/2014/main" id="{AE348F89-CFB4-F09E-0CF2-08368198A8AF}"/>
              </a:ext>
            </a:extLst>
          </p:cNvPr>
          <p:cNvPicPr>
            <a:picLocks noChangeAspect="1"/>
          </p:cNvPicPr>
          <p:nvPr/>
        </p:nvPicPr>
        <p:blipFill>
          <a:blip r:embed="rId3"/>
          <a:stretch>
            <a:fillRect/>
          </a:stretch>
        </p:blipFill>
        <p:spPr>
          <a:xfrm>
            <a:off x="4142455" y="1252432"/>
            <a:ext cx="4140973" cy="4215362"/>
          </a:xfrm>
          <a:prstGeom prst="rect">
            <a:avLst/>
          </a:prstGeom>
        </p:spPr>
      </p:pic>
      <p:pic>
        <p:nvPicPr>
          <p:cNvPr id="16" name="Picture 15" descr="A picture containing text, blackboard&#10;&#10;Description automatically generated">
            <a:extLst>
              <a:ext uri="{FF2B5EF4-FFF2-40B4-BE49-F238E27FC236}">
                <a16:creationId xmlns:a16="http://schemas.microsoft.com/office/drawing/2014/main" id="{8220512F-EF17-1236-8DFF-73D0F6891638}"/>
              </a:ext>
            </a:extLst>
          </p:cNvPr>
          <p:cNvPicPr>
            <a:picLocks noChangeAspect="1"/>
          </p:cNvPicPr>
          <p:nvPr/>
        </p:nvPicPr>
        <p:blipFill rotWithShape="1">
          <a:blip r:embed="rId4"/>
          <a:srcRect l="11096"/>
          <a:stretch/>
        </p:blipFill>
        <p:spPr>
          <a:xfrm>
            <a:off x="8298665" y="1237593"/>
            <a:ext cx="3782289" cy="4254354"/>
          </a:xfrm>
          <a:prstGeom prst="rect">
            <a:avLst/>
          </a:prstGeom>
        </p:spPr>
      </p:pic>
    </p:spTree>
    <p:extLst>
      <p:ext uri="{BB962C8B-B14F-4D97-AF65-F5344CB8AC3E}">
        <p14:creationId xmlns:p14="http://schemas.microsoft.com/office/powerpoint/2010/main" val="3848183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0B25-D133-2354-6A2E-F750F58E1AAF}"/>
              </a:ext>
            </a:extLst>
          </p:cNvPr>
          <p:cNvSpPr>
            <a:spLocks noGrp="1"/>
          </p:cNvSpPr>
          <p:nvPr>
            <p:ph type="title"/>
          </p:nvPr>
        </p:nvSpPr>
        <p:spPr>
          <a:xfrm>
            <a:off x="4864187" y="-43566"/>
            <a:ext cx="2463628" cy="896145"/>
          </a:xfrm>
        </p:spPr>
        <p:txBody>
          <a:bodyPr>
            <a:normAutofit/>
          </a:bodyPr>
          <a:lstStyle/>
          <a:p>
            <a:pPr algn="ctr"/>
            <a:r>
              <a:rPr lang="en-US" sz="3600" dirty="0"/>
              <a:t>Waveforms</a:t>
            </a:r>
          </a:p>
        </p:txBody>
      </p:sp>
      <p:pic>
        <p:nvPicPr>
          <p:cNvPr id="5" name="Picture 4" descr="Chart, line chart, histogram&#10;&#10;Description automatically generated">
            <a:extLst>
              <a:ext uri="{FF2B5EF4-FFF2-40B4-BE49-F238E27FC236}">
                <a16:creationId xmlns:a16="http://schemas.microsoft.com/office/drawing/2014/main" id="{3E287A76-F45E-D48A-1531-C93CD586B583}"/>
              </a:ext>
            </a:extLst>
          </p:cNvPr>
          <p:cNvPicPr>
            <a:picLocks noChangeAspect="1"/>
          </p:cNvPicPr>
          <p:nvPr/>
        </p:nvPicPr>
        <p:blipFill rotWithShape="1">
          <a:blip r:embed="rId2"/>
          <a:srcRect l="5015" t="6195" r="5015" b="5310"/>
          <a:stretch/>
        </p:blipFill>
        <p:spPr>
          <a:xfrm>
            <a:off x="370770" y="292715"/>
            <a:ext cx="4493417" cy="2946504"/>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288B1D2E-C38C-C339-9587-20AF69ACD429}"/>
              </a:ext>
            </a:extLst>
          </p:cNvPr>
          <p:cNvPicPr>
            <a:picLocks noChangeAspect="1"/>
          </p:cNvPicPr>
          <p:nvPr/>
        </p:nvPicPr>
        <p:blipFill rotWithShape="1">
          <a:blip r:embed="rId3"/>
          <a:srcRect l="7547" t="8333" r="8194" b="2084"/>
          <a:stretch/>
        </p:blipFill>
        <p:spPr>
          <a:xfrm>
            <a:off x="423393" y="3747701"/>
            <a:ext cx="4388174" cy="3110299"/>
          </a:xfrm>
          <a:prstGeom prst="rect">
            <a:avLst/>
          </a:prstGeom>
        </p:spPr>
      </p:pic>
      <p:sp>
        <p:nvSpPr>
          <p:cNvPr id="8" name="TextBox 7">
            <a:extLst>
              <a:ext uri="{FF2B5EF4-FFF2-40B4-BE49-F238E27FC236}">
                <a16:creationId xmlns:a16="http://schemas.microsoft.com/office/drawing/2014/main" id="{5AA6559E-24AF-EFD9-8CC9-0CC21411AF85}"/>
              </a:ext>
            </a:extLst>
          </p:cNvPr>
          <p:cNvSpPr txBox="1"/>
          <p:nvPr/>
        </p:nvSpPr>
        <p:spPr>
          <a:xfrm>
            <a:off x="581511" y="37135"/>
            <a:ext cx="4071937" cy="369332"/>
          </a:xfrm>
          <a:prstGeom prst="rect">
            <a:avLst/>
          </a:prstGeom>
          <a:noFill/>
        </p:spPr>
        <p:txBody>
          <a:bodyPr wrap="square" rtlCol="0">
            <a:spAutoFit/>
          </a:bodyPr>
          <a:lstStyle/>
          <a:p>
            <a:r>
              <a:rPr lang="en-US" dirty="0"/>
              <a:t>Base, No Changes</a:t>
            </a:r>
          </a:p>
        </p:txBody>
      </p:sp>
      <p:sp>
        <p:nvSpPr>
          <p:cNvPr id="9" name="TextBox 8">
            <a:extLst>
              <a:ext uri="{FF2B5EF4-FFF2-40B4-BE49-F238E27FC236}">
                <a16:creationId xmlns:a16="http://schemas.microsoft.com/office/drawing/2014/main" id="{6E052DAC-C6F8-3CCC-8845-4E252AFD0F25}"/>
              </a:ext>
            </a:extLst>
          </p:cNvPr>
          <p:cNvSpPr txBox="1"/>
          <p:nvPr/>
        </p:nvSpPr>
        <p:spPr>
          <a:xfrm>
            <a:off x="402461" y="3308794"/>
            <a:ext cx="4071937" cy="369332"/>
          </a:xfrm>
          <a:prstGeom prst="rect">
            <a:avLst/>
          </a:prstGeom>
          <a:noFill/>
        </p:spPr>
        <p:txBody>
          <a:bodyPr wrap="square" rtlCol="0">
            <a:spAutoFit/>
          </a:bodyPr>
          <a:lstStyle/>
          <a:p>
            <a:r>
              <a:rPr lang="en-US" dirty="0"/>
              <a:t>Proximal Stenosis (MPA, LPA, RPA)</a:t>
            </a:r>
          </a:p>
        </p:txBody>
      </p:sp>
      <p:pic>
        <p:nvPicPr>
          <p:cNvPr id="11" name="Picture 10" descr="Chart, line chart, histogram&#10;&#10;Description automatically generated">
            <a:extLst>
              <a:ext uri="{FF2B5EF4-FFF2-40B4-BE49-F238E27FC236}">
                <a16:creationId xmlns:a16="http://schemas.microsoft.com/office/drawing/2014/main" id="{F7C72936-5F44-4716-719A-D00B2A9A9896}"/>
              </a:ext>
            </a:extLst>
          </p:cNvPr>
          <p:cNvPicPr>
            <a:picLocks noChangeAspect="1"/>
          </p:cNvPicPr>
          <p:nvPr/>
        </p:nvPicPr>
        <p:blipFill rotWithShape="1">
          <a:blip r:embed="rId4"/>
          <a:srcRect l="6986" t="5565" r="5407" b="3335"/>
          <a:stretch/>
        </p:blipFill>
        <p:spPr>
          <a:xfrm>
            <a:off x="7239486" y="314443"/>
            <a:ext cx="4952514" cy="343325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31CE3EAE-9268-1684-33FF-5462B26AA73F}"/>
              </a:ext>
            </a:extLst>
          </p:cNvPr>
          <p:cNvPicPr>
            <a:picLocks noChangeAspect="1"/>
          </p:cNvPicPr>
          <p:nvPr/>
        </p:nvPicPr>
        <p:blipFill rotWithShape="1">
          <a:blip r:embed="rId5"/>
          <a:srcRect l="16964" t="5291" r="59465" b="50000"/>
          <a:stretch/>
        </p:blipFill>
        <p:spPr>
          <a:xfrm>
            <a:off x="5800732" y="971553"/>
            <a:ext cx="628650" cy="2628900"/>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F660005D-A227-D1D3-9C2E-7C646C809936}"/>
              </a:ext>
            </a:extLst>
          </p:cNvPr>
          <p:cNvPicPr>
            <a:picLocks noChangeAspect="1"/>
          </p:cNvPicPr>
          <p:nvPr/>
        </p:nvPicPr>
        <p:blipFill rotWithShape="1">
          <a:blip r:embed="rId5"/>
          <a:srcRect l="13929" t="49595" r="59821" b="4481"/>
          <a:stretch/>
        </p:blipFill>
        <p:spPr>
          <a:xfrm>
            <a:off x="6433905" y="987303"/>
            <a:ext cx="681567" cy="2628900"/>
          </a:xfrm>
          <a:prstGeom prst="rect">
            <a:avLst/>
          </a:prstGeom>
        </p:spPr>
      </p:pic>
      <p:sp>
        <p:nvSpPr>
          <p:cNvPr id="19" name="TextBox 18">
            <a:extLst>
              <a:ext uri="{FF2B5EF4-FFF2-40B4-BE49-F238E27FC236}">
                <a16:creationId xmlns:a16="http://schemas.microsoft.com/office/drawing/2014/main" id="{235039D1-6CB8-F4FE-A50B-04756FFD8062}"/>
              </a:ext>
            </a:extLst>
          </p:cNvPr>
          <p:cNvSpPr txBox="1"/>
          <p:nvPr/>
        </p:nvSpPr>
        <p:spPr>
          <a:xfrm>
            <a:off x="7387094" y="37135"/>
            <a:ext cx="4071937" cy="369332"/>
          </a:xfrm>
          <a:prstGeom prst="rect">
            <a:avLst/>
          </a:prstGeom>
          <a:noFill/>
        </p:spPr>
        <p:txBody>
          <a:bodyPr wrap="square" rtlCol="0">
            <a:spAutoFit/>
          </a:bodyPr>
          <a:lstStyle/>
          <a:p>
            <a:r>
              <a:rPr lang="en-US" dirty="0"/>
              <a:t>Random Stenosis (Left) (includes LPA)</a:t>
            </a:r>
          </a:p>
        </p:txBody>
      </p:sp>
      <p:sp>
        <p:nvSpPr>
          <p:cNvPr id="21" name="TextBox 20">
            <a:extLst>
              <a:ext uri="{FF2B5EF4-FFF2-40B4-BE49-F238E27FC236}">
                <a16:creationId xmlns:a16="http://schemas.microsoft.com/office/drawing/2014/main" id="{18952274-2168-7994-DD46-79D296E5F8B3}"/>
              </a:ext>
            </a:extLst>
          </p:cNvPr>
          <p:cNvSpPr txBox="1"/>
          <p:nvPr/>
        </p:nvSpPr>
        <p:spPr>
          <a:xfrm>
            <a:off x="5386387" y="3840343"/>
            <a:ext cx="6600825" cy="2585323"/>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Stenosis is rather extreme/common to obtain that pressure increase</a:t>
            </a:r>
          </a:p>
          <a:p>
            <a:pPr marL="285750" indent="-285750">
              <a:buFont typeface="Arial" panose="020B0604020202020204" pitchFamily="34" charset="0"/>
              <a:buChar char="•"/>
            </a:pPr>
            <a:r>
              <a:rPr lang="en-US" dirty="0"/>
              <a:t>Since Boundary conditions are tuned for healthy cases, they are not the most appropriate for the artificial stenosis </a:t>
            </a:r>
          </a:p>
          <a:p>
            <a:pPr marL="742950" lvl="1" indent="-285750">
              <a:buFont typeface="Arial" panose="020B0604020202020204" pitchFamily="34" charset="0"/>
              <a:buChar char="•"/>
            </a:pPr>
            <a:r>
              <a:rPr lang="en-US" dirty="0"/>
              <a:t>We can see that the min PAP is dropping</a:t>
            </a:r>
          </a:p>
          <a:p>
            <a:pPr marL="742950" lvl="1" indent="-285750">
              <a:buFont typeface="Arial" panose="020B0604020202020204" pitchFamily="34" charset="0"/>
              <a:buChar char="•"/>
            </a:pPr>
            <a:r>
              <a:rPr lang="en-US" dirty="0"/>
              <a:t>Do we need an Adaptive BC &amp; how to do so</a:t>
            </a:r>
          </a:p>
          <a:p>
            <a:pPr marL="285750" indent="-285750">
              <a:buFont typeface="Arial" panose="020B0604020202020204" pitchFamily="34" charset="0"/>
              <a:buChar char="•"/>
            </a:pPr>
            <a:r>
              <a:rPr lang="en-US" dirty="0"/>
              <a:t>Rather odd that stenosing the Proximal vessels are not drastically increasing pressure.</a:t>
            </a:r>
          </a:p>
        </p:txBody>
      </p:sp>
    </p:spTree>
    <p:extLst>
      <p:ext uri="{BB962C8B-B14F-4D97-AF65-F5344CB8AC3E}">
        <p14:creationId xmlns:p14="http://schemas.microsoft.com/office/powerpoint/2010/main" val="121818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AC45AAF-CFF0-D89A-ED78-DA098F27ED30}"/>
              </a:ext>
            </a:extLst>
          </p:cNvPr>
          <p:cNvSpPr txBox="1"/>
          <p:nvPr/>
        </p:nvSpPr>
        <p:spPr>
          <a:xfrm>
            <a:off x="5185077" y="285751"/>
            <a:ext cx="1821845" cy="369332"/>
          </a:xfrm>
          <a:prstGeom prst="rect">
            <a:avLst/>
          </a:prstGeom>
          <a:noFill/>
        </p:spPr>
        <p:txBody>
          <a:bodyPr wrap="none" rtlCol="0">
            <a:spAutoFit/>
          </a:bodyPr>
          <a:lstStyle/>
          <a:p>
            <a:r>
              <a:rPr lang="en-US" dirty="0"/>
              <a:t>Proximal Stenosis</a:t>
            </a:r>
          </a:p>
        </p:txBody>
      </p:sp>
      <p:sp>
        <p:nvSpPr>
          <p:cNvPr id="10" name="TextBox 9">
            <a:extLst>
              <a:ext uri="{FF2B5EF4-FFF2-40B4-BE49-F238E27FC236}">
                <a16:creationId xmlns:a16="http://schemas.microsoft.com/office/drawing/2014/main" id="{45B261C5-6669-C2E4-8D45-980B15C10939}"/>
              </a:ext>
            </a:extLst>
          </p:cNvPr>
          <p:cNvSpPr txBox="1"/>
          <p:nvPr/>
        </p:nvSpPr>
        <p:spPr>
          <a:xfrm>
            <a:off x="1585483" y="285751"/>
            <a:ext cx="1280222" cy="369332"/>
          </a:xfrm>
          <a:prstGeom prst="rect">
            <a:avLst/>
          </a:prstGeom>
          <a:noFill/>
        </p:spPr>
        <p:txBody>
          <a:bodyPr wrap="none" rtlCol="0">
            <a:spAutoFit/>
          </a:bodyPr>
          <a:lstStyle/>
          <a:p>
            <a:r>
              <a:rPr lang="en-US" dirty="0"/>
              <a:t>No Stenosis</a:t>
            </a:r>
          </a:p>
        </p:txBody>
      </p:sp>
      <p:sp>
        <p:nvSpPr>
          <p:cNvPr id="11" name="TextBox 10">
            <a:extLst>
              <a:ext uri="{FF2B5EF4-FFF2-40B4-BE49-F238E27FC236}">
                <a16:creationId xmlns:a16="http://schemas.microsoft.com/office/drawing/2014/main" id="{41095020-73A3-8D91-A0BA-E58A5E0149F6}"/>
              </a:ext>
            </a:extLst>
          </p:cNvPr>
          <p:cNvSpPr txBox="1"/>
          <p:nvPr/>
        </p:nvSpPr>
        <p:spPr>
          <a:xfrm>
            <a:off x="9224962" y="328613"/>
            <a:ext cx="1794787" cy="369332"/>
          </a:xfrm>
          <a:prstGeom prst="rect">
            <a:avLst/>
          </a:prstGeom>
          <a:noFill/>
        </p:spPr>
        <p:txBody>
          <a:bodyPr wrap="none" rtlCol="0">
            <a:spAutoFit/>
          </a:bodyPr>
          <a:lstStyle/>
          <a:p>
            <a:r>
              <a:rPr lang="en-US" dirty="0"/>
              <a:t>Random Stenosis</a:t>
            </a:r>
          </a:p>
        </p:txBody>
      </p:sp>
      <p:pic>
        <p:nvPicPr>
          <p:cNvPr id="16" name="Picture 15" descr="A screenshot of a map&#10;&#10;Description automatically generated with medium confidence">
            <a:extLst>
              <a:ext uri="{FF2B5EF4-FFF2-40B4-BE49-F238E27FC236}">
                <a16:creationId xmlns:a16="http://schemas.microsoft.com/office/drawing/2014/main" id="{EB45F7A3-E10D-603B-C476-414B5B4D86CD}"/>
              </a:ext>
            </a:extLst>
          </p:cNvPr>
          <p:cNvPicPr>
            <a:picLocks noChangeAspect="1"/>
          </p:cNvPicPr>
          <p:nvPr/>
        </p:nvPicPr>
        <p:blipFill>
          <a:blip r:embed="rId2"/>
          <a:stretch>
            <a:fillRect/>
          </a:stretch>
        </p:blipFill>
        <p:spPr>
          <a:xfrm>
            <a:off x="170910" y="857250"/>
            <a:ext cx="4023640" cy="4073935"/>
          </a:xfrm>
          <a:prstGeom prst="rect">
            <a:avLst/>
          </a:prstGeom>
        </p:spPr>
      </p:pic>
      <p:pic>
        <p:nvPicPr>
          <p:cNvPr id="18" name="Picture 17" descr="A screenshot of a map&#10;&#10;Description automatically generated with medium confidence">
            <a:extLst>
              <a:ext uri="{FF2B5EF4-FFF2-40B4-BE49-F238E27FC236}">
                <a16:creationId xmlns:a16="http://schemas.microsoft.com/office/drawing/2014/main" id="{3977652C-A8CF-161D-9AA4-AAD7F999ACA3}"/>
              </a:ext>
            </a:extLst>
          </p:cNvPr>
          <p:cNvPicPr>
            <a:picLocks noChangeAspect="1"/>
          </p:cNvPicPr>
          <p:nvPr/>
        </p:nvPicPr>
        <p:blipFill>
          <a:blip r:embed="rId3"/>
          <a:stretch>
            <a:fillRect/>
          </a:stretch>
        </p:blipFill>
        <p:spPr>
          <a:xfrm>
            <a:off x="4133392" y="857250"/>
            <a:ext cx="4044783" cy="4073935"/>
          </a:xfrm>
          <a:prstGeom prst="rect">
            <a:avLst/>
          </a:prstGeom>
        </p:spPr>
      </p:pic>
      <p:pic>
        <p:nvPicPr>
          <p:cNvPr id="20" name="Picture 19" descr="A screenshot of a map&#10;&#10;Description automatically generated with low confidence">
            <a:extLst>
              <a:ext uri="{FF2B5EF4-FFF2-40B4-BE49-F238E27FC236}">
                <a16:creationId xmlns:a16="http://schemas.microsoft.com/office/drawing/2014/main" id="{12DA6C5D-3CD7-62AA-02C3-6AA04C07F8D4}"/>
              </a:ext>
            </a:extLst>
          </p:cNvPr>
          <p:cNvPicPr>
            <a:picLocks noChangeAspect="1"/>
          </p:cNvPicPr>
          <p:nvPr/>
        </p:nvPicPr>
        <p:blipFill>
          <a:blip r:embed="rId4"/>
          <a:stretch>
            <a:fillRect/>
          </a:stretch>
        </p:blipFill>
        <p:spPr>
          <a:xfrm>
            <a:off x="8142744" y="857250"/>
            <a:ext cx="4059253" cy="4073935"/>
          </a:xfrm>
          <a:prstGeom prst="rect">
            <a:avLst/>
          </a:prstGeom>
        </p:spPr>
      </p:pic>
      <p:sp>
        <p:nvSpPr>
          <p:cNvPr id="21" name="TextBox 20">
            <a:extLst>
              <a:ext uri="{FF2B5EF4-FFF2-40B4-BE49-F238E27FC236}">
                <a16:creationId xmlns:a16="http://schemas.microsoft.com/office/drawing/2014/main" id="{1D24190F-72DC-4778-B13E-85AD88CD7071}"/>
              </a:ext>
            </a:extLst>
          </p:cNvPr>
          <p:cNvSpPr txBox="1"/>
          <p:nvPr/>
        </p:nvSpPr>
        <p:spPr>
          <a:xfrm>
            <a:off x="372979" y="5125453"/>
            <a:ext cx="7519164" cy="1477328"/>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Hardly any pressure drop w/ None &amp; Proximal</a:t>
            </a:r>
          </a:p>
          <a:p>
            <a:pPr marL="285750" indent="-285750">
              <a:buFont typeface="Arial" panose="020B0604020202020204" pitchFamily="34" charset="0"/>
              <a:buChar char="•"/>
            </a:pPr>
            <a:r>
              <a:rPr lang="en-US" dirty="0"/>
              <a:t>Significant Pressure Increase/Drop across tree with more stenosis Points.</a:t>
            </a:r>
          </a:p>
          <a:p>
            <a:pPr marL="285750" indent="-285750">
              <a:buFont typeface="Arial" panose="020B0604020202020204" pitchFamily="34" charset="0"/>
              <a:buChar char="•"/>
            </a:pPr>
            <a:r>
              <a:rPr lang="en-US" dirty="0"/>
              <a:t>Positive indication that stenosis is at least working, but must test with less occlusion @ less points</a:t>
            </a:r>
          </a:p>
        </p:txBody>
      </p:sp>
      <p:sp>
        <p:nvSpPr>
          <p:cNvPr id="22" name="TextBox 21">
            <a:extLst>
              <a:ext uri="{FF2B5EF4-FFF2-40B4-BE49-F238E27FC236}">
                <a16:creationId xmlns:a16="http://schemas.microsoft.com/office/drawing/2014/main" id="{DAA70154-82AD-21F6-A56A-10DEBC1C56BE}"/>
              </a:ext>
            </a:extLst>
          </p:cNvPr>
          <p:cNvSpPr txBox="1"/>
          <p:nvPr/>
        </p:nvSpPr>
        <p:spPr>
          <a:xfrm>
            <a:off x="9478592" y="4940787"/>
            <a:ext cx="2340429" cy="369332"/>
          </a:xfrm>
          <a:prstGeom prst="rect">
            <a:avLst/>
          </a:prstGeom>
          <a:noFill/>
        </p:spPr>
        <p:txBody>
          <a:bodyPr wrap="square" rtlCol="0">
            <a:spAutoFit/>
          </a:bodyPr>
          <a:lstStyle/>
          <a:p>
            <a:r>
              <a:rPr lang="en-US" dirty="0"/>
              <a:t>Not same scale</a:t>
            </a:r>
          </a:p>
        </p:txBody>
      </p:sp>
      <p:sp>
        <p:nvSpPr>
          <p:cNvPr id="23" name="TextBox 22">
            <a:extLst>
              <a:ext uri="{FF2B5EF4-FFF2-40B4-BE49-F238E27FC236}">
                <a16:creationId xmlns:a16="http://schemas.microsoft.com/office/drawing/2014/main" id="{96670934-4E99-A6FB-14C9-F3C41DFE081E}"/>
              </a:ext>
            </a:extLst>
          </p:cNvPr>
          <p:cNvSpPr txBox="1"/>
          <p:nvPr/>
        </p:nvSpPr>
        <p:spPr>
          <a:xfrm>
            <a:off x="9478593" y="5769917"/>
            <a:ext cx="1012070" cy="461665"/>
          </a:xfrm>
          <a:prstGeom prst="rect">
            <a:avLst/>
          </a:prstGeom>
          <a:noFill/>
        </p:spPr>
        <p:txBody>
          <a:bodyPr wrap="square" rtlCol="0">
            <a:spAutoFit/>
          </a:bodyPr>
          <a:lstStyle/>
          <a:p>
            <a:r>
              <a:rPr lang="en-US" sz="2400" dirty="0" err="1"/>
              <a:t>mPAP</a:t>
            </a:r>
            <a:endParaRPr lang="en-US" sz="2400" dirty="0"/>
          </a:p>
        </p:txBody>
      </p:sp>
    </p:spTree>
    <p:extLst>
      <p:ext uri="{BB962C8B-B14F-4D97-AF65-F5344CB8AC3E}">
        <p14:creationId xmlns:p14="http://schemas.microsoft.com/office/powerpoint/2010/main" val="2990236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AC45AAF-CFF0-D89A-ED78-DA098F27ED30}"/>
              </a:ext>
            </a:extLst>
          </p:cNvPr>
          <p:cNvSpPr txBox="1"/>
          <p:nvPr/>
        </p:nvSpPr>
        <p:spPr>
          <a:xfrm>
            <a:off x="5185077" y="285751"/>
            <a:ext cx="1821845" cy="369332"/>
          </a:xfrm>
          <a:prstGeom prst="rect">
            <a:avLst/>
          </a:prstGeom>
          <a:noFill/>
        </p:spPr>
        <p:txBody>
          <a:bodyPr wrap="none" rtlCol="0">
            <a:spAutoFit/>
          </a:bodyPr>
          <a:lstStyle/>
          <a:p>
            <a:r>
              <a:rPr lang="en-US" dirty="0"/>
              <a:t>Proximal Stenosis</a:t>
            </a:r>
          </a:p>
        </p:txBody>
      </p:sp>
      <p:sp>
        <p:nvSpPr>
          <p:cNvPr id="10" name="TextBox 9">
            <a:extLst>
              <a:ext uri="{FF2B5EF4-FFF2-40B4-BE49-F238E27FC236}">
                <a16:creationId xmlns:a16="http://schemas.microsoft.com/office/drawing/2014/main" id="{45B261C5-6669-C2E4-8D45-980B15C10939}"/>
              </a:ext>
            </a:extLst>
          </p:cNvPr>
          <p:cNvSpPr txBox="1"/>
          <p:nvPr/>
        </p:nvSpPr>
        <p:spPr>
          <a:xfrm>
            <a:off x="1585483" y="285751"/>
            <a:ext cx="1280222" cy="369332"/>
          </a:xfrm>
          <a:prstGeom prst="rect">
            <a:avLst/>
          </a:prstGeom>
          <a:noFill/>
        </p:spPr>
        <p:txBody>
          <a:bodyPr wrap="none" rtlCol="0">
            <a:spAutoFit/>
          </a:bodyPr>
          <a:lstStyle/>
          <a:p>
            <a:r>
              <a:rPr lang="en-US" dirty="0"/>
              <a:t>No Stenosis</a:t>
            </a:r>
          </a:p>
        </p:txBody>
      </p:sp>
      <p:sp>
        <p:nvSpPr>
          <p:cNvPr id="11" name="TextBox 10">
            <a:extLst>
              <a:ext uri="{FF2B5EF4-FFF2-40B4-BE49-F238E27FC236}">
                <a16:creationId xmlns:a16="http://schemas.microsoft.com/office/drawing/2014/main" id="{41095020-73A3-8D91-A0BA-E58A5E0149F6}"/>
              </a:ext>
            </a:extLst>
          </p:cNvPr>
          <p:cNvSpPr txBox="1"/>
          <p:nvPr/>
        </p:nvSpPr>
        <p:spPr>
          <a:xfrm>
            <a:off x="9224962" y="328613"/>
            <a:ext cx="1794787" cy="369332"/>
          </a:xfrm>
          <a:prstGeom prst="rect">
            <a:avLst/>
          </a:prstGeom>
          <a:noFill/>
        </p:spPr>
        <p:txBody>
          <a:bodyPr wrap="none" rtlCol="0">
            <a:spAutoFit/>
          </a:bodyPr>
          <a:lstStyle/>
          <a:p>
            <a:r>
              <a:rPr lang="en-US" dirty="0"/>
              <a:t>Random Stenosis</a:t>
            </a:r>
          </a:p>
        </p:txBody>
      </p:sp>
      <p:sp>
        <p:nvSpPr>
          <p:cNvPr id="22" name="TextBox 21">
            <a:extLst>
              <a:ext uri="{FF2B5EF4-FFF2-40B4-BE49-F238E27FC236}">
                <a16:creationId xmlns:a16="http://schemas.microsoft.com/office/drawing/2014/main" id="{DAA70154-82AD-21F6-A56A-10DEBC1C56BE}"/>
              </a:ext>
            </a:extLst>
          </p:cNvPr>
          <p:cNvSpPr txBox="1"/>
          <p:nvPr/>
        </p:nvSpPr>
        <p:spPr>
          <a:xfrm>
            <a:off x="9478592" y="4940787"/>
            <a:ext cx="2340429" cy="369332"/>
          </a:xfrm>
          <a:prstGeom prst="rect">
            <a:avLst/>
          </a:prstGeom>
          <a:noFill/>
        </p:spPr>
        <p:txBody>
          <a:bodyPr wrap="square" rtlCol="0">
            <a:spAutoFit/>
          </a:bodyPr>
          <a:lstStyle/>
          <a:p>
            <a:r>
              <a:rPr lang="en-US" dirty="0"/>
              <a:t>Not same scale</a:t>
            </a:r>
          </a:p>
        </p:txBody>
      </p:sp>
      <p:pic>
        <p:nvPicPr>
          <p:cNvPr id="3" name="Picture 2" descr="A picture containing text, blackboard&#10;&#10;Description automatically generated">
            <a:extLst>
              <a:ext uri="{FF2B5EF4-FFF2-40B4-BE49-F238E27FC236}">
                <a16:creationId xmlns:a16="http://schemas.microsoft.com/office/drawing/2014/main" id="{EA13B5C5-FADF-8944-7A20-7B33702B8550}"/>
              </a:ext>
            </a:extLst>
          </p:cNvPr>
          <p:cNvPicPr>
            <a:picLocks noChangeAspect="1"/>
          </p:cNvPicPr>
          <p:nvPr/>
        </p:nvPicPr>
        <p:blipFill rotWithShape="1">
          <a:blip r:embed="rId2"/>
          <a:srcRect l="8458"/>
          <a:stretch/>
        </p:blipFill>
        <p:spPr>
          <a:xfrm>
            <a:off x="0" y="866852"/>
            <a:ext cx="4082431" cy="407393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C11FBCD9-9416-EFE5-1802-07C9FE74EB15}"/>
              </a:ext>
            </a:extLst>
          </p:cNvPr>
          <p:cNvPicPr>
            <a:picLocks noChangeAspect="1"/>
          </p:cNvPicPr>
          <p:nvPr/>
        </p:nvPicPr>
        <p:blipFill rotWithShape="1">
          <a:blip r:embed="rId3"/>
          <a:srcRect l="5301"/>
          <a:stretch/>
        </p:blipFill>
        <p:spPr>
          <a:xfrm>
            <a:off x="4082507" y="866852"/>
            <a:ext cx="4044783" cy="4082981"/>
          </a:xfrm>
          <a:prstGeom prst="rect">
            <a:avLst/>
          </a:prstGeom>
        </p:spPr>
      </p:pic>
      <p:pic>
        <p:nvPicPr>
          <p:cNvPr id="7" name="Picture 6" descr="A screenshot of a map&#10;&#10;Description automatically generated with low confidence">
            <a:extLst>
              <a:ext uri="{FF2B5EF4-FFF2-40B4-BE49-F238E27FC236}">
                <a16:creationId xmlns:a16="http://schemas.microsoft.com/office/drawing/2014/main" id="{395CFEEF-F02A-384B-F778-1A30AAB9CC8E}"/>
              </a:ext>
            </a:extLst>
          </p:cNvPr>
          <p:cNvPicPr>
            <a:picLocks noChangeAspect="1"/>
          </p:cNvPicPr>
          <p:nvPr/>
        </p:nvPicPr>
        <p:blipFill rotWithShape="1">
          <a:blip r:embed="rId4"/>
          <a:srcRect l="5269"/>
          <a:stretch/>
        </p:blipFill>
        <p:spPr>
          <a:xfrm>
            <a:off x="8127290" y="876453"/>
            <a:ext cx="4059254" cy="4054731"/>
          </a:xfrm>
          <a:prstGeom prst="rect">
            <a:avLst/>
          </a:prstGeom>
        </p:spPr>
      </p:pic>
      <p:sp>
        <p:nvSpPr>
          <p:cNvPr id="8" name="TextBox 7">
            <a:extLst>
              <a:ext uri="{FF2B5EF4-FFF2-40B4-BE49-F238E27FC236}">
                <a16:creationId xmlns:a16="http://schemas.microsoft.com/office/drawing/2014/main" id="{0EF098D3-F270-CCEF-44EE-DB36E87D8126}"/>
              </a:ext>
            </a:extLst>
          </p:cNvPr>
          <p:cNvSpPr txBox="1"/>
          <p:nvPr/>
        </p:nvSpPr>
        <p:spPr>
          <a:xfrm>
            <a:off x="9478593" y="5769917"/>
            <a:ext cx="2340428" cy="461665"/>
          </a:xfrm>
          <a:prstGeom prst="rect">
            <a:avLst/>
          </a:prstGeom>
          <a:noFill/>
        </p:spPr>
        <p:txBody>
          <a:bodyPr wrap="square" rtlCol="0">
            <a:spAutoFit/>
          </a:bodyPr>
          <a:lstStyle/>
          <a:p>
            <a:r>
              <a:rPr lang="en-US" sz="2400" dirty="0"/>
              <a:t>max PAP</a:t>
            </a:r>
          </a:p>
        </p:txBody>
      </p:sp>
      <p:sp>
        <p:nvSpPr>
          <p:cNvPr id="12" name="TextBox 11">
            <a:extLst>
              <a:ext uri="{FF2B5EF4-FFF2-40B4-BE49-F238E27FC236}">
                <a16:creationId xmlns:a16="http://schemas.microsoft.com/office/drawing/2014/main" id="{F6571BD4-35F8-E07D-87A5-0B0C58875DC3}"/>
              </a:ext>
            </a:extLst>
          </p:cNvPr>
          <p:cNvSpPr txBox="1"/>
          <p:nvPr/>
        </p:nvSpPr>
        <p:spPr>
          <a:xfrm>
            <a:off x="349135" y="5310119"/>
            <a:ext cx="6500552" cy="646331"/>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Very similar to </a:t>
            </a:r>
            <a:r>
              <a:rPr lang="en-US" dirty="0" err="1"/>
              <a:t>mPAP</a:t>
            </a:r>
            <a:endParaRPr lang="en-US" dirty="0"/>
          </a:p>
        </p:txBody>
      </p:sp>
    </p:spTree>
    <p:extLst>
      <p:ext uri="{BB962C8B-B14F-4D97-AF65-F5344CB8AC3E}">
        <p14:creationId xmlns:p14="http://schemas.microsoft.com/office/powerpoint/2010/main" val="322532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0C2C-A6B1-771F-083D-0BA98A31D28D}"/>
              </a:ext>
            </a:extLst>
          </p:cNvPr>
          <p:cNvSpPr>
            <a:spLocks noGrp="1"/>
          </p:cNvSpPr>
          <p:nvPr>
            <p:ph type="title"/>
          </p:nvPr>
        </p:nvSpPr>
        <p:spPr/>
        <p:txBody>
          <a:bodyPr/>
          <a:lstStyle/>
          <a:p>
            <a:r>
              <a:rPr lang="en-US" dirty="0"/>
              <a:t>Next Steps w/ Healthy</a:t>
            </a:r>
          </a:p>
        </p:txBody>
      </p:sp>
      <p:sp>
        <p:nvSpPr>
          <p:cNvPr id="3" name="Content Placeholder 2">
            <a:extLst>
              <a:ext uri="{FF2B5EF4-FFF2-40B4-BE49-F238E27FC236}">
                <a16:creationId xmlns:a16="http://schemas.microsoft.com/office/drawing/2014/main" id="{CC0953BF-5594-1C5C-2DDD-B8467B7F0C6C}"/>
              </a:ext>
            </a:extLst>
          </p:cNvPr>
          <p:cNvSpPr>
            <a:spLocks noGrp="1"/>
          </p:cNvSpPr>
          <p:nvPr>
            <p:ph idx="1"/>
          </p:nvPr>
        </p:nvSpPr>
        <p:spPr/>
        <p:txBody>
          <a:bodyPr/>
          <a:lstStyle/>
          <a:p>
            <a:r>
              <a:rPr lang="en-US" dirty="0"/>
              <a:t>Check with less stenosis and occlusion</a:t>
            </a:r>
          </a:p>
          <a:p>
            <a:r>
              <a:rPr lang="en-US" dirty="0"/>
              <a:t>Maybe consider a different way to select stenosis points</a:t>
            </a:r>
          </a:p>
          <a:p>
            <a:r>
              <a:rPr lang="en-US" dirty="0"/>
              <a:t>Double check realism?</a:t>
            </a:r>
          </a:p>
          <a:p>
            <a:pPr lvl="1"/>
            <a:r>
              <a:rPr lang="en-US" dirty="0"/>
              <a:t>Run a 3D to compare </a:t>
            </a:r>
          </a:p>
          <a:p>
            <a:pPr lvl="1"/>
            <a:r>
              <a:rPr lang="en-US" dirty="0"/>
              <a:t>Run 3D of stenosis case (to look at in the future)</a:t>
            </a:r>
          </a:p>
        </p:txBody>
      </p:sp>
    </p:spTree>
    <p:extLst>
      <p:ext uri="{BB962C8B-B14F-4D97-AF65-F5344CB8AC3E}">
        <p14:creationId xmlns:p14="http://schemas.microsoft.com/office/powerpoint/2010/main" val="295076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72A-DA91-FEF3-81F0-3E68797DD37F}"/>
              </a:ext>
            </a:extLst>
          </p:cNvPr>
          <p:cNvSpPr>
            <a:spLocks noGrp="1"/>
          </p:cNvSpPr>
          <p:nvPr>
            <p:ph type="title"/>
          </p:nvPr>
        </p:nvSpPr>
        <p:spPr/>
        <p:txBody>
          <a:bodyPr/>
          <a:lstStyle/>
          <a:p>
            <a:r>
              <a:rPr lang="en-US" dirty="0"/>
              <a:t>Stenosis Models – Stenosis Detection</a:t>
            </a:r>
          </a:p>
        </p:txBody>
      </p:sp>
      <p:sp>
        <p:nvSpPr>
          <p:cNvPr id="3" name="Text Placeholder 2">
            <a:extLst>
              <a:ext uri="{FF2B5EF4-FFF2-40B4-BE49-F238E27FC236}">
                <a16:creationId xmlns:a16="http://schemas.microsoft.com/office/drawing/2014/main" id="{0A896D13-AADB-5E07-E675-1A8E3B3A30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157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9B5A-5729-DE39-5ACF-D73B1908C6E8}"/>
              </a:ext>
            </a:extLst>
          </p:cNvPr>
          <p:cNvSpPr>
            <a:spLocks noGrp="1"/>
          </p:cNvSpPr>
          <p:nvPr>
            <p:ph type="title"/>
          </p:nvPr>
        </p:nvSpPr>
        <p:spPr/>
        <p:txBody>
          <a:bodyPr/>
          <a:lstStyle/>
          <a:p>
            <a:r>
              <a:rPr lang="en-US" dirty="0"/>
              <a:t>Data Gathering</a:t>
            </a:r>
          </a:p>
        </p:txBody>
      </p:sp>
      <p:sp>
        <p:nvSpPr>
          <p:cNvPr id="3" name="Text Placeholder 2">
            <a:extLst>
              <a:ext uri="{FF2B5EF4-FFF2-40B4-BE49-F238E27FC236}">
                <a16:creationId xmlns:a16="http://schemas.microsoft.com/office/drawing/2014/main" id="{124CFAF1-5FC3-0600-091E-67FB977CCF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838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B983-8334-4688-6EE1-1DBFE19F7F2A}"/>
              </a:ext>
            </a:extLst>
          </p:cNvPr>
          <p:cNvSpPr>
            <a:spLocks noGrp="1"/>
          </p:cNvSpPr>
          <p:nvPr>
            <p:ph type="title"/>
          </p:nvPr>
        </p:nvSpPr>
        <p:spPr/>
        <p:txBody>
          <a:bodyPr/>
          <a:lstStyle/>
          <a:p>
            <a:r>
              <a:rPr lang="en-US" dirty="0"/>
              <a:t>Stenosis Models</a:t>
            </a:r>
          </a:p>
        </p:txBody>
      </p:sp>
      <p:sp>
        <p:nvSpPr>
          <p:cNvPr id="3" name="Content Placeholder 2">
            <a:extLst>
              <a:ext uri="{FF2B5EF4-FFF2-40B4-BE49-F238E27FC236}">
                <a16:creationId xmlns:a16="http://schemas.microsoft.com/office/drawing/2014/main" id="{D0BD5305-7617-BCE4-FA49-D09BAF92C2B7}"/>
              </a:ext>
            </a:extLst>
          </p:cNvPr>
          <p:cNvSpPr>
            <a:spLocks noGrp="1"/>
          </p:cNvSpPr>
          <p:nvPr>
            <p:ph idx="1"/>
          </p:nvPr>
        </p:nvSpPr>
        <p:spPr/>
        <p:txBody>
          <a:bodyPr/>
          <a:lstStyle/>
          <a:p>
            <a:r>
              <a:rPr lang="en-US" dirty="0"/>
              <a:t>Only use models where an </a:t>
            </a:r>
            <a:r>
              <a:rPr lang="en-US" dirty="0" err="1"/>
              <a:t>RCRT.dat</a:t>
            </a:r>
            <a:r>
              <a:rPr lang="en-US" dirty="0"/>
              <a:t> file is provided for 3D simulations</a:t>
            </a:r>
          </a:p>
          <a:p>
            <a:pPr lvl="1"/>
            <a:r>
              <a:rPr lang="en-US" dirty="0"/>
              <a:t>Must be mapped back to 0D style where face/cap names are also included in the file</a:t>
            </a:r>
          </a:p>
          <a:p>
            <a:r>
              <a:rPr lang="en-US" dirty="0"/>
              <a:t>Comes from both VMR &amp; Ingrid’s previous models</a:t>
            </a:r>
          </a:p>
          <a:p>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3183115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31B2-E967-7312-6269-3BD56A0E7AAC}"/>
              </a:ext>
            </a:extLst>
          </p:cNvPr>
          <p:cNvSpPr>
            <a:spLocks noGrp="1"/>
          </p:cNvSpPr>
          <p:nvPr>
            <p:ph type="title"/>
          </p:nvPr>
        </p:nvSpPr>
        <p:spPr>
          <a:xfrm>
            <a:off x="223058" y="18256"/>
            <a:ext cx="8372302" cy="929396"/>
          </a:xfrm>
        </p:spPr>
        <p:txBody>
          <a:bodyPr>
            <a:normAutofit/>
          </a:bodyPr>
          <a:lstStyle/>
          <a:p>
            <a:r>
              <a:rPr lang="en-US" dirty="0"/>
              <a:t>Identifying Stenosis 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E32919-774B-42A0-360D-02AC3F003531}"/>
                  </a:ext>
                </a:extLst>
              </p:cNvPr>
              <p:cNvSpPr>
                <a:spLocks noGrp="1"/>
              </p:cNvSpPr>
              <p:nvPr>
                <p:ph idx="1"/>
              </p:nvPr>
            </p:nvSpPr>
            <p:spPr>
              <a:xfrm>
                <a:off x="365760" y="947652"/>
                <a:ext cx="8229600" cy="5229311"/>
              </a:xfrm>
            </p:spPr>
            <p:txBody>
              <a:bodyPr>
                <a:normAutofit fontScale="92500" lnSpcReduction="10000"/>
              </a:bodyPr>
              <a:lstStyle/>
              <a:p>
                <a:r>
                  <a:rPr lang="en-US" dirty="0"/>
                  <a:t>Construct a Branch Tree</a:t>
                </a:r>
              </a:p>
              <a:p>
                <a:r>
                  <a:rPr lang="en-US" dirty="0"/>
                  <a:t>Using </a:t>
                </a:r>
                <a14:m>
                  <m:oMath xmlns:m="http://schemas.openxmlformats.org/officeDocument/2006/math">
                    <m:r>
                      <m:rPr>
                        <m:sty m:val="p"/>
                      </m:rPr>
                      <a:rPr lang="en-US" b="0" i="0" dirty="0" smtClean="0">
                        <a:latin typeface="Cambria Math" panose="02040503050406030204" pitchFamily="18" charset="0"/>
                      </a:rPr>
                      <m:t>D</m:t>
                    </m:r>
                    <m:r>
                      <a:rPr lang="en-US" b="0" i="0" dirty="0" smtClean="0">
                        <a:latin typeface="Cambria Math" panose="02040503050406030204" pitchFamily="18" charset="0"/>
                      </a:rPr>
                      <m:t>= </m:t>
                    </m:r>
                    <m:r>
                      <a:rPr lang="en-US" i="1" dirty="0" smtClean="0">
                        <a:latin typeface="Cambria Math" panose="02040503050406030204" pitchFamily="18" charset="0"/>
                      </a:rPr>
                      <m:t>0.001+</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𝑜𝑟𝑑𝑒</m:t>
                    </m:r>
                    <m:r>
                      <a:rPr lang="en-US" b="0" i="1" dirty="0" smtClean="0">
                        <a:latin typeface="Cambria Math" panose="02040503050406030204" pitchFamily="18" charset="0"/>
                      </a:rPr>
                      <m:t>𝑟</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𝑒</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𝑏</m:t>
                            </m:r>
                            <m:r>
                              <a:rPr lang="en-US" b="0" i="1" dirty="0" smtClean="0">
                                <a:latin typeface="Cambria Math" panose="02040503050406030204" pitchFamily="18" charset="0"/>
                              </a:rPr>
                              <m:t> ∗ </m:t>
                            </m:r>
                            <m:r>
                              <a:rPr lang="en-US" b="0" i="1" dirty="0" smtClean="0">
                                <a:latin typeface="Cambria Math" panose="02040503050406030204" pitchFamily="18" charset="0"/>
                              </a:rPr>
                              <m:t>𝑜𝑟𝑑𝑒𝑟</m:t>
                            </m:r>
                          </m:e>
                        </m:d>
                      </m:sup>
                    </m:sSup>
                    <m:r>
                      <a:rPr lang="en-US" i="1" dirty="0" smtClean="0">
                        <a:latin typeface="Cambria Math" panose="02040503050406030204" pitchFamily="18" charset="0"/>
                      </a:rPr>
                      <m:t>∗</m:t>
                    </m:r>
                    <m:r>
                      <a:rPr lang="en-US" b="0" i="1" dirty="0" smtClean="0">
                        <a:latin typeface="Cambria Math" panose="02040503050406030204" pitchFamily="18" charset="0"/>
                      </a:rPr>
                      <m:t>𝑎𝑔</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𝑐</m:t>
                        </m:r>
                      </m:sup>
                    </m:sSup>
                    <m:r>
                      <a:rPr lang="en-US" i="1" dirty="0" smtClean="0">
                        <a:latin typeface="Cambria Math" panose="02040503050406030204" pitchFamily="18" charset="0"/>
                      </a:rPr>
                      <m:t> </m:t>
                    </m:r>
                  </m:oMath>
                </a14:m>
                <a:r>
                  <a:rPr lang="en-US" dirty="0"/>
                  <a:t> </a:t>
                </a:r>
              </a:p>
              <a:p>
                <a:pPr lvl="1"/>
                <a:r>
                  <a:rPr lang="en-US" dirty="0"/>
                  <a:t>a = 1.203e-4, b = 0.3927, c = 0.2381</a:t>
                </a:r>
              </a:p>
              <a:p>
                <a:pPr lvl="1"/>
                <a:r>
                  <a:rPr lang="en-US" dirty="0"/>
                  <a:t>We assume order is roughly 16 – generation, since gen 0 = MPA = order 16</a:t>
                </a:r>
              </a:p>
              <a:p>
                <a:pPr lvl="1"/>
                <a:r>
                  <a:rPr lang="en-US" dirty="0">
                    <a:hlinkClick r:id="rId2"/>
                  </a:rPr>
                  <a:t>https://journals.physiology.org/doi/full/10.1152/ajpheart.00123.2020</a:t>
                </a:r>
                <a:endParaRPr lang="en-US" dirty="0"/>
              </a:p>
              <a:p>
                <a:r>
                  <a:rPr lang="en-US" dirty="0"/>
                  <a:t>For a branch, compute the control resistance for that length. If the actual resistance is &gt; </a:t>
                </a:r>
                <a:r>
                  <a:rPr lang="en-US" b="1" dirty="0" err="1"/>
                  <a:t>r_threshold</a:t>
                </a:r>
                <a:r>
                  <a:rPr lang="en-US" dirty="0"/>
                  <a:t> * control resistance, then we consider it a stenosis point. If not, we iterate through segments in the branch and repeat for the individual vessel segment</a:t>
                </a:r>
              </a:p>
              <a:p>
                <a:r>
                  <a:rPr lang="en-US" dirty="0"/>
                  <a:t>Alternative Proposal: Run a 0D simulation and observe the local effect where pressure drops &gt; n%</a:t>
                </a:r>
              </a:p>
            </p:txBody>
          </p:sp>
        </mc:Choice>
        <mc:Fallback xmlns="">
          <p:sp>
            <p:nvSpPr>
              <p:cNvPr id="3" name="Content Placeholder 2">
                <a:extLst>
                  <a:ext uri="{FF2B5EF4-FFF2-40B4-BE49-F238E27FC236}">
                    <a16:creationId xmlns:a16="http://schemas.microsoft.com/office/drawing/2014/main" id="{3DE32919-774B-42A0-360D-02AC3F003531}"/>
                  </a:ext>
                </a:extLst>
              </p:cNvPr>
              <p:cNvSpPr>
                <a:spLocks noGrp="1" noRot="1" noChangeAspect="1" noMove="1" noResize="1" noEditPoints="1" noAdjustHandles="1" noChangeArrowheads="1" noChangeShapeType="1" noTextEdit="1"/>
              </p:cNvSpPr>
              <p:nvPr>
                <p:ph idx="1"/>
              </p:nvPr>
            </p:nvSpPr>
            <p:spPr>
              <a:xfrm>
                <a:off x="365760" y="947652"/>
                <a:ext cx="8229600" cy="5229311"/>
              </a:xfrm>
              <a:blipFill>
                <a:blip r:embed="rId3"/>
                <a:stretch>
                  <a:fillRect l="-1079" t="-2179" r="-2157"/>
                </a:stretch>
              </a:blipFill>
            </p:spPr>
            <p:txBody>
              <a:bodyPr/>
              <a:lstStyle/>
              <a:p>
                <a:r>
                  <a:rPr lang="en-US">
                    <a:noFill/>
                  </a:rPr>
                  <a:t> </a:t>
                </a:r>
              </a:p>
            </p:txBody>
          </p:sp>
        </mc:Fallback>
      </mc:AlternateContent>
      <p:pic>
        <p:nvPicPr>
          <p:cNvPr id="5" name="Picture 4" descr="A picture containing text&#10;&#10;Description automatically generated">
            <a:extLst>
              <a:ext uri="{FF2B5EF4-FFF2-40B4-BE49-F238E27FC236}">
                <a16:creationId xmlns:a16="http://schemas.microsoft.com/office/drawing/2014/main" id="{625C5BC2-3371-3307-8E9F-E2F999DB59DD}"/>
              </a:ext>
            </a:extLst>
          </p:cNvPr>
          <p:cNvPicPr>
            <a:picLocks noChangeAspect="1"/>
          </p:cNvPicPr>
          <p:nvPr/>
        </p:nvPicPr>
        <p:blipFill>
          <a:blip r:embed="rId4"/>
          <a:stretch>
            <a:fillRect/>
          </a:stretch>
        </p:blipFill>
        <p:spPr>
          <a:xfrm>
            <a:off x="8987063" y="216131"/>
            <a:ext cx="2981879" cy="6425738"/>
          </a:xfrm>
          <a:prstGeom prst="rect">
            <a:avLst/>
          </a:prstGeom>
        </p:spPr>
      </p:pic>
    </p:spTree>
    <p:extLst>
      <p:ext uri="{BB962C8B-B14F-4D97-AF65-F5344CB8AC3E}">
        <p14:creationId xmlns:p14="http://schemas.microsoft.com/office/powerpoint/2010/main" val="183886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F40D-CEB9-8C80-134A-00A4994DF175}"/>
              </a:ext>
            </a:extLst>
          </p:cNvPr>
          <p:cNvSpPr>
            <a:spLocks noGrp="1"/>
          </p:cNvSpPr>
          <p:nvPr>
            <p:ph type="title"/>
          </p:nvPr>
        </p:nvSpPr>
        <p:spPr/>
        <p:txBody>
          <a:bodyPr/>
          <a:lstStyle/>
          <a:p>
            <a:r>
              <a:rPr lang="en-US" dirty="0"/>
              <a:t>Stenosis Case Study Model - 0118_1000</a:t>
            </a:r>
          </a:p>
        </p:txBody>
      </p:sp>
    </p:spTree>
    <p:extLst>
      <p:ext uri="{BB962C8B-B14F-4D97-AF65-F5344CB8AC3E}">
        <p14:creationId xmlns:p14="http://schemas.microsoft.com/office/powerpoint/2010/main" val="168750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0" y="21526"/>
            <a:ext cx="8645236" cy="382385"/>
          </a:xfrm>
        </p:spPr>
        <p:txBody>
          <a:bodyPr>
            <a:noAutofit/>
          </a:bodyPr>
          <a:lstStyle/>
          <a:p>
            <a:r>
              <a:rPr lang="en-US" sz="2800" dirty="0"/>
              <a:t>0D vs. 3D (Waveforms)</a:t>
            </a:r>
          </a:p>
        </p:txBody>
      </p:sp>
      <p:sp>
        <p:nvSpPr>
          <p:cNvPr id="4" name="TextBox 3">
            <a:extLst>
              <a:ext uri="{FF2B5EF4-FFF2-40B4-BE49-F238E27FC236}">
                <a16:creationId xmlns:a16="http://schemas.microsoft.com/office/drawing/2014/main" id="{FA9F6C24-44EE-7EA2-19A9-B069911CD8BA}"/>
              </a:ext>
            </a:extLst>
          </p:cNvPr>
          <p:cNvSpPr txBox="1"/>
          <p:nvPr/>
        </p:nvSpPr>
        <p:spPr>
          <a:xfrm>
            <a:off x="1717119" y="485737"/>
            <a:ext cx="2510444" cy="369332"/>
          </a:xfrm>
          <a:prstGeom prst="rect">
            <a:avLst/>
          </a:prstGeom>
          <a:noFill/>
        </p:spPr>
        <p:txBody>
          <a:bodyPr wrap="square" rtlCol="0">
            <a:spAutoFit/>
          </a:bodyPr>
          <a:lstStyle/>
          <a:p>
            <a:pPr algn="ctr"/>
            <a:r>
              <a:rPr lang="en-US" dirty="0"/>
              <a:t>Base Solver</a:t>
            </a:r>
          </a:p>
        </p:txBody>
      </p:sp>
      <p:sp>
        <p:nvSpPr>
          <p:cNvPr id="16" name="TextBox 15">
            <a:extLst>
              <a:ext uri="{FF2B5EF4-FFF2-40B4-BE49-F238E27FC236}">
                <a16:creationId xmlns:a16="http://schemas.microsoft.com/office/drawing/2014/main" id="{560D9681-D6EC-7A90-DB3D-D6685FD765E3}"/>
              </a:ext>
            </a:extLst>
          </p:cNvPr>
          <p:cNvSpPr txBox="1"/>
          <p:nvPr/>
        </p:nvSpPr>
        <p:spPr>
          <a:xfrm>
            <a:off x="10271528" y="1237452"/>
            <a:ext cx="2510444" cy="369332"/>
          </a:xfrm>
          <a:prstGeom prst="rect">
            <a:avLst/>
          </a:prstGeom>
          <a:noFill/>
        </p:spPr>
        <p:txBody>
          <a:bodyPr wrap="square" rtlCol="0">
            <a:spAutoFit/>
          </a:bodyPr>
          <a:lstStyle/>
          <a:p>
            <a:pPr algn="ctr"/>
            <a:r>
              <a:rPr lang="en-US" dirty="0"/>
              <a:t>M1 Solver</a:t>
            </a:r>
          </a:p>
        </p:txBody>
      </p:sp>
      <p:sp>
        <p:nvSpPr>
          <p:cNvPr id="17" name="TextBox 16">
            <a:extLst>
              <a:ext uri="{FF2B5EF4-FFF2-40B4-BE49-F238E27FC236}">
                <a16:creationId xmlns:a16="http://schemas.microsoft.com/office/drawing/2014/main" id="{B8A247F1-5C79-BE05-1A66-74EDA43C4114}"/>
              </a:ext>
            </a:extLst>
          </p:cNvPr>
          <p:cNvSpPr txBox="1"/>
          <p:nvPr/>
        </p:nvSpPr>
        <p:spPr>
          <a:xfrm>
            <a:off x="10079180" y="4821041"/>
            <a:ext cx="2510444" cy="369332"/>
          </a:xfrm>
          <a:prstGeom prst="rect">
            <a:avLst/>
          </a:prstGeom>
          <a:noFill/>
        </p:spPr>
        <p:txBody>
          <a:bodyPr wrap="square" rtlCol="0">
            <a:spAutoFit/>
          </a:bodyPr>
          <a:lstStyle/>
          <a:p>
            <a:pPr algn="ctr"/>
            <a:r>
              <a:rPr lang="en-US" dirty="0"/>
              <a:t>3D Solver</a:t>
            </a:r>
          </a:p>
        </p:txBody>
      </p:sp>
      <p:sp>
        <p:nvSpPr>
          <p:cNvPr id="18" name="TextBox 17">
            <a:extLst>
              <a:ext uri="{FF2B5EF4-FFF2-40B4-BE49-F238E27FC236}">
                <a16:creationId xmlns:a16="http://schemas.microsoft.com/office/drawing/2014/main" id="{0A40219D-5D4A-336A-C6E1-24A02BF56EDA}"/>
              </a:ext>
            </a:extLst>
          </p:cNvPr>
          <p:cNvSpPr txBox="1"/>
          <p:nvPr/>
        </p:nvSpPr>
        <p:spPr>
          <a:xfrm>
            <a:off x="603214" y="4814271"/>
            <a:ext cx="4738254" cy="1754326"/>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M1 seems to capture 3D better in general, but still a little low</a:t>
            </a:r>
          </a:p>
          <a:p>
            <a:pPr marL="285750" indent="-285750">
              <a:buFont typeface="Arial" panose="020B0604020202020204" pitchFamily="34" charset="0"/>
              <a:buChar char="•"/>
            </a:pPr>
            <a:r>
              <a:rPr lang="en-US" dirty="0"/>
              <a:t>Waveforms seem kind of odd, do they need retuning?</a:t>
            </a:r>
          </a:p>
          <a:p>
            <a:pPr marL="285750" indent="-285750">
              <a:buFont typeface="Arial" panose="020B0604020202020204" pitchFamily="34" charset="0"/>
              <a:buChar char="•"/>
            </a:pPr>
            <a:endParaRPr lang="en-US" dirty="0"/>
          </a:p>
        </p:txBody>
      </p:sp>
      <p:pic>
        <p:nvPicPr>
          <p:cNvPr id="22" name="Picture 21" descr="Chart, line chart&#10;&#10;Description automatically generated">
            <a:extLst>
              <a:ext uri="{FF2B5EF4-FFF2-40B4-BE49-F238E27FC236}">
                <a16:creationId xmlns:a16="http://schemas.microsoft.com/office/drawing/2014/main" id="{3B288BDE-21DE-BD2D-27D3-F10FEC6976B4}"/>
              </a:ext>
            </a:extLst>
          </p:cNvPr>
          <p:cNvPicPr>
            <a:picLocks noChangeAspect="1"/>
          </p:cNvPicPr>
          <p:nvPr/>
        </p:nvPicPr>
        <p:blipFill rotWithShape="1">
          <a:blip r:embed="rId2"/>
          <a:srcRect l="6765" t="7236" r="9140" b="1581"/>
          <a:stretch/>
        </p:blipFill>
        <p:spPr>
          <a:xfrm>
            <a:off x="382386" y="881134"/>
            <a:ext cx="5187142" cy="3749538"/>
          </a:xfrm>
          <a:prstGeom prst="rect">
            <a:avLst/>
          </a:prstGeom>
        </p:spPr>
      </p:pic>
      <p:pic>
        <p:nvPicPr>
          <p:cNvPr id="24" name="Picture 23" descr="Chart, line chart&#10;&#10;Description automatically generated">
            <a:extLst>
              <a:ext uri="{FF2B5EF4-FFF2-40B4-BE49-F238E27FC236}">
                <a16:creationId xmlns:a16="http://schemas.microsoft.com/office/drawing/2014/main" id="{A4592ECB-B098-9E7F-29D2-E3C0B65B4209}"/>
              </a:ext>
            </a:extLst>
          </p:cNvPr>
          <p:cNvPicPr>
            <a:picLocks noChangeAspect="1"/>
          </p:cNvPicPr>
          <p:nvPr/>
        </p:nvPicPr>
        <p:blipFill rotWithShape="1">
          <a:blip r:embed="rId3"/>
          <a:srcRect l="5118" t="11366" r="8148" b="4018"/>
          <a:stretch/>
        </p:blipFill>
        <p:spPr>
          <a:xfrm>
            <a:off x="5625445" y="21526"/>
            <a:ext cx="4849436" cy="3153964"/>
          </a:xfrm>
          <a:prstGeom prst="rect">
            <a:avLst/>
          </a:prstGeom>
        </p:spPr>
      </p:pic>
      <p:pic>
        <p:nvPicPr>
          <p:cNvPr id="26" name="Picture 25" descr="Chart, line chart&#10;&#10;Description automatically generated">
            <a:extLst>
              <a:ext uri="{FF2B5EF4-FFF2-40B4-BE49-F238E27FC236}">
                <a16:creationId xmlns:a16="http://schemas.microsoft.com/office/drawing/2014/main" id="{0AA3D6CE-3857-8875-BCBE-74264ED8F62B}"/>
              </a:ext>
            </a:extLst>
          </p:cNvPr>
          <p:cNvPicPr>
            <a:picLocks noChangeAspect="1"/>
          </p:cNvPicPr>
          <p:nvPr/>
        </p:nvPicPr>
        <p:blipFill rotWithShape="1">
          <a:blip r:embed="rId4"/>
          <a:srcRect t="9426" r="5172"/>
          <a:stretch/>
        </p:blipFill>
        <p:spPr>
          <a:xfrm>
            <a:off x="5728049" y="3175490"/>
            <a:ext cx="5140611" cy="3682510"/>
          </a:xfrm>
          <a:prstGeom prst="rect">
            <a:avLst/>
          </a:prstGeom>
        </p:spPr>
      </p:pic>
    </p:spTree>
    <p:extLst>
      <p:ext uri="{BB962C8B-B14F-4D97-AF65-F5344CB8AC3E}">
        <p14:creationId xmlns:p14="http://schemas.microsoft.com/office/powerpoint/2010/main" val="140880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66254" y="298652"/>
            <a:ext cx="8645236" cy="382385"/>
          </a:xfrm>
        </p:spPr>
        <p:txBody>
          <a:bodyPr>
            <a:normAutofit fontScale="90000"/>
          </a:bodyPr>
          <a:lstStyle/>
          <a:p>
            <a:r>
              <a:rPr lang="en-US" dirty="0"/>
              <a:t>0D vs. 3D (</a:t>
            </a:r>
            <a:r>
              <a:rPr lang="en-US" dirty="0" err="1"/>
              <a:t>mPAP</a:t>
            </a:r>
            <a:r>
              <a:rPr lang="en-US" dirty="0"/>
              <a:t>)</a:t>
            </a:r>
          </a:p>
        </p:txBody>
      </p:sp>
      <p:sp>
        <p:nvSpPr>
          <p:cNvPr id="4" name="TextBox 3">
            <a:extLst>
              <a:ext uri="{FF2B5EF4-FFF2-40B4-BE49-F238E27FC236}">
                <a16:creationId xmlns:a16="http://schemas.microsoft.com/office/drawing/2014/main" id="{FA9F6C24-44EE-7EA2-19A9-B069911CD8BA}"/>
              </a:ext>
            </a:extLst>
          </p:cNvPr>
          <p:cNvSpPr txBox="1"/>
          <p:nvPr/>
        </p:nvSpPr>
        <p:spPr>
          <a:xfrm>
            <a:off x="845979" y="901271"/>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4567843" y="750606"/>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sp>
        <p:nvSpPr>
          <p:cNvPr id="6" name="TextBox 5">
            <a:extLst>
              <a:ext uri="{FF2B5EF4-FFF2-40B4-BE49-F238E27FC236}">
                <a16:creationId xmlns:a16="http://schemas.microsoft.com/office/drawing/2014/main" id="{FC5077C4-62F2-DFE4-CC23-093F67A5B72C}"/>
              </a:ext>
            </a:extLst>
          </p:cNvPr>
          <p:cNvSpPr txBox="1"/>
          <p:nvPr/>
        </p:nvSpPr>
        <p:spPr>
          <a:xfrm>
            <a:off x="8676197" y="733980"/>
            <a:ext cx="3056313" cy="369332"/>
          </a:xfrm>
          <a:prstGeom prst="rect">
            <a:avLst/>
          </a:prstGeom>
          <a:noFill/>
        </p:spPr>
        <p:txBody>
          <a:bodyPr wrap="square" rtlCol="0">
            <a:spAutoFit/>
          </a:bodyPr>
          <a:lstStyle/>
          <a:p>
            <a:pPr algn="ctr"/>
            <a:r>
              <a:rPr lang="en-US" dirty="0"/>
              <a:t>3D</a:t>
            </a:r>
          </a:p>
        </p:txBody>
      </p:sp>
      <p:sp>
        <p:nvSpPr>
          <p:cNvPr id="14" name="TextBox 13">
            <a:extLst>
              <a:ext uri="{FF2B5EF4-FFF2-40B4-BE49-F238E27FC236}">
                <a16:creationId xmlns:a16="http://schemas.microsoft.com/office/drawing/2014/main" id="{DAEF2D0A-B897-4A23-59CE-8D5E73421C3A}"/>
              </a:ext>
            </a:extLst>
          </p:cNvPr>
          <p:cNvSpPr txBox="1"/>
          <p:nvPr/>
        </p:nvSpPr>
        <p:spPr>
          <a:xfrm>
            <a:off x="153362" y="5694220"/>
            <a:ext cx="8849381" cy="923330"/>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Larger pressure drop across tree w/ M1. Definitely capturing flow/pressures drops better</a:t>
            </a:r>
          </a:p>
          <a:p>
            <a:pPr marL="285750" indent="-285750">
              <a:buFont typeface="Arial" panose="020B0604020202020204" pitchFamily="34" charset="0"/>
              <a:buChar char="•"/>
            </a:pPr>
            <a:r>
              <a:rPr lang="en-US" dirty="0"/>
              <a:t>0D Solver </a:t>
            </a:r>
            <a:r>
              <a:rPr lang="en-US" dirty="0" err="1"/>
              <a:t>Bc’s</a:t>
            </a:r>
            <a:r>
              <a:rPr lang="en-US" dirty="0"/>
              <a:t> were taken exactly from 3D simulation, so the 3D should be an exact match</a:t>
            </a:r>
          </a:p>
        </p:txBody>
      </p:sp>
      <p:pic>
        <p:nvPicPr>
          <p:cNvPr id="7" name="Picture 6" descr="A picture containing text, blackboard&#10;&#10;Description automatically generated">
            <a:extLst>
              <a:ext uri="{FF2B5EF4-FFF2-40B4-BE49-F238E27FC236}">
                <a16:creationId xmlns:a16="http://schemas.microsoft.com/office/drawing/2014/main" id="{4C47026D-C131-84EC-C372-EB4BE69E8508}"/>
              </a:ext>
            </a:extLst>
          </p:cNvPr>
          <p:cNvPicPr>
            <a:picLocks noChangeAspect="1"/>
          </p:cNvPicPr>
          <p:nvPr/>
        </p:nvPicPr>
        <p:blipFill>
          <a:blip r:embed="rId2"/>
          <a:stretch>
            <a:fillRect/>
          </a:stretch>
        </p:blipFill>
        <p:spPr>
          <a:xfrm>
            <a:off x="4068960" y="1368025"/>
            <a:ext cx="4027636" cy="4044109"/>
          </a:xfrm>
          <a:prstGeom prst="rect">
            <a:avLst/>
          </a:prstGeom>
        </p:spPr>
      </p:pic>
      <p:pic>
        <p:nvPicPr>
          <p:cNvPr id="11" name="Picture 10" descr="Chart&#10;&#10;Description automatically generated">
            <a:extLst>
              <a:ext uri="{FF2B5EF4-FFF2-40B4-BE49-F238E27FC236}">
                <a16:creationId xmlns:a16="http://schemas.microsoft.com/office/drawing/2014/main" id="{5FE8A084-B2E5-7196-A514-A9943673A2DD}"/>
              </a:ext>
            </a:extLst>
          </p:cNvPr>
          <p:cNvPicPr>
            <a:picLocks noChangeAspect="1"/>
          </p:cNvPicPr>
          <p:nvPr/>
        </p:nvPicPr>
        <p:blipFill>
          <a:blip r:embed="rId3"/>
          <a:stretch>
            <a:fillRect/>
          </a:stretch>
        </p:blipFill>
        <p:spPr>
          <a:xfrm>
            <a:off x="8096596" y="1368024"/>
            <a:ext cx="4095404" cy="4053529"/>
          </a:xfrm>
          <a:prstGeom prst="rect">
            <a:avLst/>
          </a:prstGeom>
        </p:spPr>
      </p:pic>
      <p:pic>
        <p:nvPicPr>
          <p:cNvPr id="16" name="Picture 15" descr="Diagram&#10;&#10;Description automatically generated">
            <a:extLst>
              <a:ext uri="{FF2B5EF4-FFF2-40B4-BE49-F238E27FC236}">
                <a16:creationId xmlns:a16="http://schemas.microsoft.com/office/drawing/2014/main" id="{E6B8BA68-9428-4511-F47E-413BC1F0D33D}"/>
              </a:ext>
            </a:extLst>
          </p:cNvPr>
          <p:cNvPicPr>
            <a:picLocks noChangeAspect="1"/>
          </p:cNvPicPr>
          <p:nvPr/>
        </p:nvPicPr>
        <p:blipFill>
          <a:blip r:embed="rId4"/>
          <a:stretch>
            <a:fillRect/>
          </a:stretch>
        </p:blipFill>
        <p:spPr>
          <a:xfrm>
            <a:off x="0" y="1368024"/>
            <a:ext cx="4119936" cy="4044109"/>
          </a:xfrm>
          <a:prstGeom prst="rect">
            <a:avLst/>
          </a:prstGeom>
        </p:spPr>
      </p:pic>
    </p:spTree>
    <p:extLst>
      <p:ext uri="{BB962C8B-B14F-4D97-AF65-F5344CB8AC3E}">
        <p14:creationId xmlns:p14="http://schemas.microsoft.com/office/powerpoint/2010/main" val="2054800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66254" y="298652"/>
            <a:ext cx="8645236" cy="382385"/>
          </a:xfrm>
        </p:spPr>
        <p:txBody>
          <a:bodyPr>
            <a:normAutofit fontScale="90000"/>
          </a:bodyPr>
          <a:lstStyle/>
          <a:p>
            <a:r>
              <a:rPr lang="en-US" dirty="0"/>
              <a:t>0D vs. 3D (</a:t>
            </a:r>
            <a:r>
              <a:rPr lang="en-US" dirty="0" err="1"/>
              <a:t>maxPAP</a:t>
            </a:r>
            <a:r>
              <a:rPr lang="en-US" dirty="0"/>
              <a:t>)</a:t>
            </a:r>
          </a:p>
        </p:txBody>
      </p:sp>
      <p:sp>
        <p:nvSpPr>
          <p:cNvPr id="4" name="TextBox 3">
            <a:extLst>
              <a:ext uri="{FF2B5EF4-FFF2-40B4-BE49-F238E27FC236}">
                <a16:creationId xmlns:a16="http://schemas.microsoft.com/office/drawing/2014/main" id="{FA9F6C24-44EE-7EA2-19A9-B069911CD8BA}"/>
              </a:ext>
            </a:extLst>
          </p:cNvPr>
          <p:cNvSpPr txBox="1"/>
          <p:nvPr/>
        </p:nvSpPr>
        <p:spPr>
          <a:xfrm>
            <a:off x="779478" y="735766"/>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4567843" y="750606"/>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sp>
        <p:nvSpPr>
          <p:cNvPr id="6" name="TextBox 5">
            <a:extLst>
              <a:ext uri="{FF2B5EF4-FFF2-40B4-BE49-F238E27FC236}">
                <a16:creationId xmlns:a16="http://schemas.microsoft.com/office/drawing/2014/main" id="{FC5077C4-62F2-DFE4-CC23-093F67A5B72C}"/>
              </a:ext>
            </a:extLst>
          </p:cNvPr>
          <p:cNvSpPr txBox="1"/>
          <p:nvPr/>
        </p:nvSpPr>
        <p:spPr>
          <a:xfrm>
            <a:off x="8676197" y="733980"/>
            <a:ext cx="3056313" cy="369332"/>
          </a:xfrm>
          <a:prstGeom prst="rect">
            <a:avLst/>
          </a:prstGeom>
          <a:noFill/>
        </p:spPr>
        <p:txBody>
          <a:bodyPr wrap="square" rtlCol="0">
            <a:spAutoFit/>
          </a:bodyPr>
          <a:lstStyle/>
          <a:p>
            <a:pPr algn="ctr"/>
            <a:r>
              <a:rPr lang="en-US" dirty="0"/>
              <a:t>3D</a:t>
            </a:r>
          </a:p>
        </p:txBody>
      </p:sp>
      <p:sp>
        <p:nvSpPr>
          <p:cNvPr id="13" name="TextBox 12">
            <a:extLst>
              <a:ext uri="{FF2B5EF4-FFF2-40B4-BE49-F238E27FC236}">
                <a16:creationId xmlns:a16="http://schemas.microsoft.com/office/drawing/2014/main" id="{2584448D-DEE2-460A-25EE-DE58CC6C8614}"/>
              </a:ext>
            </a:extLst>
          </p:cNvPr>
          <p:cNvSpPr txBox="1"/>
          <p:nvPr/>
        </p:nvSpPr>
        <p:spPr>
          <a:xfrm>
            <a:off x="9015633" y="5059068"/>
            <a:ext cx="2377440" cy="369332"/>
          </a:xfrm>
          <a:prstGeom prst="rect">
            <a:avLst/>
          </a:prstGeom>
          <a:noFill/>
        </p:spPr>
        <p:txBody>
          <a:bodyPr wrap="square" rtlCol="0">
            <a:spAutoFit/>
          </a:bodyPr>
          <a:lstStyle/>
          <a:p>
            <a:pPr algn="ctr"/>
            <a:r>
              <a:rPr lang="en-US" dirty="0"/>
              <a:t> Not to scale</a:t>
            </a:r>
          </a:p>
        </p:txBody>
      </p:sp>
      <p:sp>
        <p:nvSpPr>
          <p:cNvPr id="14" name="TextBox 13">
            <a:extLst>
              <a:ext uri="{FF2B5EF4-FFF2-40B4-BE49-F238E27FC236}">
                <a16:creationId xmlns:a16="http://schemas.microsoft.com/office/drawing/2014/main" id="{DAEF2D0A-B897-4A23-59CE-8D5E73421C3A}"/>
              </a:ext>
            </a:extLst>
          </p:cNvPr>
          <p:cNvSpPr txBox="1"/>
          <p:nvPr/>
        </p:nvSpPr>
        <p:spPr>
          <a:xfrm>
            <a:off x="157220" y="5178236"/>
            <a:ext cx="8849381" cy="1200329"/>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There is definitely a larger pressure drop w/ M1</a:t>
            </a:r>
          </a:p>
          <a:p>
            <a:pPr marL="285750" indent="-285750">
              <a:buFont typeface="Arial" panose="020B0604020202020204" pitchFamily="34" charset="0"/>
              <a:buChar char="•"/>
            </a:pPr>
            <a:r>
              <a:rPr lang="en-US" dirty="0"/>
              <a:t>3D model has a negative pressure at choke point in RPA? Is this even valid</a:t>
            </a:r>
          </a:p>
          <a:p>
            <a:pPr marL="742950" lvl="1" indent="-285750">
              <a:buFont typeface="Arial" panose="020B0604020202020204" pitchFamily="34" charset="0"/>
              <a:buChar char="•"/>
            </a:pPr>
            <a:r>
              <a:rPr lang="en-US" dirty="0"/>
              <a:t>Ask in lab meeting	</a:t>
            </a:r>
          </a:p>
        </p:txBody>
      </p:sp>
      <p:pic>
        <p:nvPicPr>
          <p:cNvPr id="8" name="Picture 7" descr="A picture containing diagram&#10;&#10;Description automatically generated">
            <a:extLst>
              <a:ext uri="{FF2B5EF4-FFF2-40B4-BE49-F238E27FC236}">
                <a16:creationId xmlns:a16="http://schemas.microsoft.com/office/drawing/2014/main" id="{8E204A42-4B1F-54BA-5EE7-93F51F94BC4D}"/>
              </a:ext>
            </a:extLst>
          </p:cNvPr>
          <p:cNvPicPr>
            <a:picLocks noChangeAspect="1"/>
          </p:cNvPicPr>
          <p:nvPr/>
        </p:nvPicPr>
        <p:blipFill>
          <a:blip r:embed="rId2"/>
          <a:stretch>
            <a:fillRect/>
          </a:stretch>
        </p:blipFill>
        <p:spPr>
          <a:xfrm>
            <a:off x="80153" y="1237593"/>
            <a:ext cx="3978645" cy="3666916"/>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781E3A1A-A54F-C2D9-C365-7DF6F894257B}"/>
              </a:ext>
            </a:extLst>
          </p:cNvPr>
          <p:cNvPicPr>
            <a:picLocks noChangeAspect="1"/>
          </p:cNvPicPr>
          <p:nvPr/>
        </p:nvPicPr>
        <p:blipFill>
          <a:blip r:embed="rId3"/>
          <a:stretch>
            <a:fillRect/>
          </a:stretch>
        </p:blipFill>
        <p:spPr>
          <a:xfrm>
            <a:off x="4115065" y="1237593"/>
            <a:ext cx="4127332" cy="3687194"/>
          </a:xfrm>
          <a:prstGeom prst="rect">
            <a:avLst/>
          </a:prstGeom>
        </p:spPr>
      </p:pic>
      <p:pic>
        <p:nvPicPr>
          <p:cNvPr id="15" name="Picture 14" descr="Chart&#10;&#10;Description automatically generated with low confidence">
            <a:extLst>
              <a:ext uri="{FF2B5EF4-FFF2-40B4-BE49-F238E27FC236}">
                <a16:creationId xmlns:a16="http://schemas.microsoft.com/office/drawing/2014/main" id="{F6321EDB-DA4E-BCC4-FA7C-35582E0DAFB6}"/>
              </a:ext>
            </a:extLst>
          </p:cNvPr>
          <p:cNvPicPr>
            <a:picLocks noChangeAspect="1"/>
          </p:cNvPicPr>
          <p:nvPr/>
        </p:nvPicPr>
        <p:blipFill>
          <a:blip r:embed="rId4"/>
          <a:stretch>
            <a:fillRect/>
          </a:stretch>
        </p:blipFill>
        <p:spPr>
          <a:xfrm>
            <a:off x="8265344" y="1247732"/>
            <a:ext cx="3926656" cy="3666916"/>
          </a:xfrm>
          <a:prstGeom prst="rect">
            <a:avLst/>
          </a:prstGeom>
        </p:spPr>
      </p:pic>
    </p:spTree>
    <p:extLst>
      <p:ext uri="{BB962C8B-B14F-4D97-AF65-F5344CB8AC3E}">
        <p14:creationId xmlns:p14="http://schemas.microsoft.com/office/powerpoint/2010/main" val="3067841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0" y="21526"/>
            <a:ext cx="8645236" cy="382385"/>
          </a:xfrm>
        </p:spPr>
        <p:txBody>
          <a:bodyPr>
            <a:noAutofit/>
          </a:bodyPr>
          <a:lstStyle/>
          <a:p>
            <a:r>
              <a:rPr lang="en-US" sz="2800" dirty="0"/>
              <a:t>Original vs. Fixed (Waveforms)</a:t>
            </a:r>
          </a:p>
        </p:txBody>
      </p:sp>
      <p:sp>
        <p:nvSpPr>
          <p:cNvPr id="4" name="TextBox 3">
            <a:extLst>
              <a:ext uri="{FF2B5EF4-FFF2-40B4-BE49-F238E27FC236}">
                <a16:creationId xmlns:a16="http://schemas.microsoft.com/office/drawing/2014/main" id="{FA9F6C24-44EE-7EA2-19A9-B069911CD8BA}"/>
              </a:ext>
            </a:extLst>
          </p:cNvPr>
          <p:cNvSpPr txBox="1"/>
          <p:nvPr/>
        </p:nvSpPr>
        <p:spPr>
          <a:xfrm>
            <a:off x="7536028" y="635584"/>
            <a:ext cx="2510444" cy="369332"/>
          </a:xfrm>
          <a:prstGeom prst="rect">
            <a:avLst/>
          </a:prstGeom>
          <a:noFill/>
        </p:spPr>
        <p:txBody>
          <a:bodyPr wrap="square" rtlCol="0">
            <a:spAutoFit/>
          </a:bodyPr>
          <a:lstStyle/>
          <a:p>
            <a:pPr algn="ctr"/>
            <a:r>
              <a:rPr lang="en-US" dirty="0"/>
              <a:t>Fixed Solver</a:t>
            </a:r>
          </a:p>
        </p:txBody>
      </p:sp>
      <p:sp>
        <p:nvSpPr>
          <p:cNvPr id="13" name="TextBox 12">
            <a:extLst>
              <a:ext uri="{FF2B5EF4-FFF2-40B4-BE49-F238E27FC236}">
                <a16:creationId xmlns:a16="http://schemas.microsoft.com/office/drawing/2014/main" id="{6B133739-98EF-2F3C-FDC2-6662EB405D9B}"/>
              </a:ext>
            </a:extLst>
          </p:cNvPr>
          <p:cNvSpPr txBox="1"/>
          <p:nvPr/>
        </p:nvSpPr>
        <p:spPr>
          <a:xfrm>
            <a:off x="498764" y="5396800"/>
            <a:ext cx="9547708" cy="923330"/>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Only Minor Reductions, as expected since most of the stenosis was encountered in the junction</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FED80AE9-EF16-2E2D-0F24-0F8688A3CAF1}"/>
              </a:ext>
            </a:extLst>
          </p:cNvPr>
          <p:cNvSpPr txBox="1"/>
          <p:nvPr/>
        </p:nvSpPr>
        <p:spPr>
          <a:xfrm>
            <a:off x="1088122" y="635584"/>
            <a:ext cx="2510444" cy="369332"/>
          </a:xfrm>
          <a:prstGeom prst="rect">
            <a:avLst/>
          </a:prstGeom>
          <a:noFill/>
        </p:spPr>
        <p:txBody>
          <a:bodyPr wrap="square" rtlCol="0">
            <a:spAutoFit/>
          </a:bodyPr>
          <a:lstStyle/>
          <a:p>
            <a:pPr algn="ctr"/>
            <a:r>
              <a:rPr lang="en-US" dirty="0"/>
              <a:t>Base Solver</a:t>
            </a:r>
          </a:p>
        </p:txBody>
      </p:sp>
      <p:pic>
        <p:nvPicPr>
          <p:cNvPr id="21" name="Picture 20" descr="Chart, line chart&#10;&#10;Description automatically generated">
            <a:extLst>
              <a:ext uri="{FF2B5EF4-FFF2-40B4-BE49-F238E27FC236}">
                <a16:creationId xmlns:a16="http://schemas.microsoft.com/office/drawing/2014/main" id="{ABF4A575-2067-B093-F5D8-E5C56B6C4586}"/>
              </a:ext>
            </a:extLst>
          </p:cNvPr>
          <p:cNvPicPr>
            <a:picLocks noChangeAspect="1"/>
          </p:cNvPicPr>
          <p:nvPr/>
        </p:nvPicPr>
        <p:blipFill rotWithShape="1">
          <a:blip r:embed="rId2"/>
          <a:srcRect l="6326" t="6738" r="7400" b="3107"/>
          <a:stretch/>
        </p:blipFill>
        <p:spPr>
          <a:xfrm>
            <a:off x="-1" y="1321074"/>
            <a:ext cx="5519651" cy="3845357"/>
          </a:xfrm>
          <a:prstGeom prst="rect">
            <a:avLst/>
          </a:prstGeom>
        </p:spPr>
      </p:pic>
      <p:pic>
        <p:nvPicPr>
          <p:cNvPr id="23" name="Picture 22" descr="Chart, line chart&#10;&#10;Description automatically generated">
            <a:extLst>
              <a:ext uri="{FF2B5EF4-FFF2-40B4-BE49-F238E27FC236}">
                <a16:creationId xmlns:a16="http://schemas.microsoft.com/office/drawing/2014/main" id="{3F9055E2-5D77-D06E-850D-FBDBEF26C99C}"/>
              </a:ext>
            </a:extLst>
          </p:cNvPr>
          <p:cNvPicPr>
            <a:picLocks noChangeAspect="1"/>
          </p:cNvPicPr>
          <p:nvPr/>
        </p:nvPicPr>
        <p:blipFill rotWithShape="1">
          <a:blip r:embed="rId3"/>
          <a:srcRect l="6575" t="6011" r="7508" b="3565"/>
          <a:stretch/>
        </p:blipFill>
        <p:spPr>
          <a:xfrm>
            <a:off x="5887337" y="1236589"/>
            <a:ext cx="5807826" cy="4075012"/>
          </a:xfrm>
          <a:prstGeom prst="rect">
            <a:avLst/>
          </a:prstGeom>
        </p:spPr>
      </p:pic>
    </p:spTree>
    <p:extLst>
      <p:ext uri="{BB962C8B-B14F-4D97-AF65-F5344CB8AC3E}">
        <p14:creationId xmlns:p14="http://schemas.microsoft.com/office/powerpoint/2010/main" val="2664432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B261C5-6669-C2E4-8D45-980B15C10939}"/>
              </a:ext>
            </a:extLst>
          </p:cNvPr>
          <p:cNvSpPr txBox="1"/>
          <p:nvPr/>
        </p:nvSpPr>
        <p:spPr>
          <a:xfrm>
            <a:off x="2401904" y="22463"/>
            <a:ext cx="766557" cy="369332"/>
          </a:xfrm>
          <a:prstGeom prst="rect">
            <a:avLst/>
          </a:prstGeom>
          <a:noFill/>
        </p:spPr>
        <p:txBody>
          <a:bodyPr wrap="none" rtlCol="0">
            <a:spAutoFit/>
          </a:bodyPr>
          <a:lstStyle/>
          <a:p>
            <a:r>
              <a:rPr lang="en-US" dirty="0"/>
              <a:t>No Fix</a:t>
            </a:r>
          </a:p>
        </p:txBody>
      </p:sp>
      <p:sp>
        <p:nvSpPr>
          <p:cNvPr id="11" name="TextBox 10">
            <a:extLst>
              <a:ext uri="{FF2B5EF4-FFF2-40B4-BE49-F238E27FC236}">
                <a16:creationId xmlns:a16="http://schemas.microsoft.com/office/drawing/2014/main" id="{41095020-73A3-8D91-A0BA-E58A5E0149F6}"/>
              </a:ext>
            </a:extLst>
          </p:cNvPr>
          <p:cNvSpPr txBox="1"/>
          <p:nvPr/>
        </p:nvSpPr>
        <p:spPr>
          <a:xfrm>
            <a:off x="8729316" y="39088"/>
            <a:ext cx="1498552" cy="369332"/>
          </a:xfrm>
          <a:prstGeom prst="rect">
            <a:avLst/>
          </a:prstGeom>
          <a:noFill/>
        </p:spPr>
        <p:txBody>
          <a:bodyPr wrap="none" rtlCol="0">
            <a:spAutoFit/>
          </a:bodyPr>
          <a:lstStyle/>
          <a:p>
            <a:r>
              <a:rPr lang="en-US" dirty="0"/>
              <a:t>Fixed Stenosis</a:t>
            </a:r>
          </a:p>
        </p:txBody>
      </p:sp>
      <p:sp>
        <p:nvSpPr>
          <p:cNvPr id="21" name="TextBox 20">
            <a:extLst>
              <a:ext uri="{FF2B5EF4-FFF2-40B4-BE49-F238E27FC236}">
                <a16:creationId xmlns:a16="http://schemas.microsoft.com/office/drawing/2014/main" id="{1D24190F-72DC-4778-B13E-85AD88CD7071}"/>
              </a:ext>
            </a:extLst>
          </p:cNvPr>
          <p:cNvSpPr txBox="1"/>
          <p:nvPr/>
        </p:nvSpPr>
        <p:spPr>
          <a:xfrm>
            <a:off x="372979" y="5125453"/>
            <a:ext cx="7519164" cy="646331"/>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Minor decrease</a:t>
            </a:r>
          </a:p>
        </p:txBody>
      </p:sp>
      <p:sp>
        <p:nvSpPr>
          <p:cNvPr id="23" name="TextBox 22">
            <a:extLst>
              <a:ext uri="{FF2B5EF4-FFF2-40B4-BE49-F238E27FC236}">
                <a16:creationId xmlns:a16="http://schemas.microsoft.com/office/drawing/2014/main" id="{96670934-4E99-A6FB-14C9-F3C41DFE081E}"/>
              </a:ext>
            </a:extLst>
          </p:cNvPr>
          <p:cNvSpPr txBox="1"/>
          <p:nvPr/>
        </p:nvSpPr>
        <p:spPr>
          <a:xfrm>
            <a:off x="9478593" y="5769917"/>
            <a:ext cx="1012070" cy="461665"/>
          </a:xfrm>
          <a:prstGeom prst="rect">
            <a:avLst/>
          </a:prstGeom>
          <a:noFill/>
        </p:spPr>
        <p:txBody>
          <a:bodyPr wrap="square" rtlCol="0">
            <a:spAutoFit/>
          </a:bodyPr>
          <a:lstStyle/>
          <a:p>
            <a:r>
              <a:rPr lang="en-US" sz="2400" dirty="0" err="1"/>
              <a:t>mPAP</a:t>
            </a:r>
            <a:endParaRPr lang="en-US" sz="2400" dirty="0"/>
          </a:p>
        </p:txBody>
      </p:sp>
      <p:pic>
        <p:nvPicPr>
          <p:cNvPr id="3" name="Picture 2" descr="A screenshot of a computer&#10;&#10;Description automatically generated with low confidence">
            <a:extLst>
              <a:ext uri="{FF2B5EF4-FFF2-40B4-BE49-F238E27FC236}">
                <a16:creationId xmlns:a16="http://schemas.microsoft.com/office/drawing/2014/main" id="{FCEE1099-9B5C-950A-09AD-F3385828A426}"/>
              </a:ext>
            </a:extLst>
          </p:cNvPr>
          <p:cNvPicPr>
            <a:picLocks noChangeAspect="1"/>
          </p:cNvPicPr>
          <p:nvPr/>
        </p:nvPicPr>
        <p:blipFill>
          <a:blip r:embed="rId2"/>
          <a:stretch>
            <a:fillRect/>
          </a:stretch>
        </p:blipFill>
        <p:spPr>
          <a:xfrm>
            <a:off x="467496" y="408420"/>
            <a:ext cx="4635375" cy="4532367"/>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14E296FB-C5CC-4371-5516-01FFB4DF0B34}"/>
              </a:ext>
            </a:extLst>
          </p:cNvPr>
          <p:cNvPicPr>
            <a:picLocks noChangeAspect="1"/>
          </p:cNvPicPr>
          <p:nvPr/>
        </p:nvPicPr>
        <p:blipFill>
          <a:blip r:embed="rId3"/>
          <a:stretch>
            <a:fillRect/>
          </a:stretch>
        </p:blipFill>
        <p:spPr>
          <a:xfrm>
            <a:off x="7089129" y="329692"/>
            <a:ext cx="4635375" cy="4682578"/>
          </a:xfrm>
          <a:prstGeom prst="rect">
            <a:avLst/>
          </a:prstGeom>
        </p:spPr>
      </p:pic>
    </p:spTree>
    <p:extLst>
      <p:ext uri="{BB962C8B-B14F-4D97-AF65-F5344CB8AC3E}">
        <p14:creationId xmlns:p14="http://schemas.microsoft.com/office/powerpoint/2010/main" val="2993128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B261C5-6669-C2E4-8D45-980B15C10939}"/>
              </a:ext>
            </a:extLst>
          </p:cNvPr>
          <p:cNvSpPr txBox="1"/>
          <p:nvPr/>
        </p:nvSpPr>
        <p:spPr>
          <a:xfrm>
            <a:off x="2401904" y="22463"/>
            <a:ext cx="766557" cy="369332"/>
          </a:xfrm>
          <a:prstGeom prst="rect">
            <a:avLst/>
          </a:prstGeom>
          <a:noFill/>
        </p:spPr>
        <p:txBody>
          <a:bodyPr wrap="none" rtlCol="0">
            <a:spAutoFit/>
          </a:bodyPr>
          <a:lstStyle/>
          <a:p>
            <a:r>
              <a:rPr lang="en-US" dirty="0"/>
              <a:t>No Fix</a:t>
            </a:r>
          </a:p>
        </p:txBody>
      </p:sp>
      <p:sp>
        <p:nvSpPr>
          <p:cNvPr id="11" name="TextBox 10">
            <a:extLst>
              <a:ext uri="{FF2B5EF4-FFF2-40B4-BE49-F238E27FC236}">
                <a16:creationId xmlns:a16="http://schemas.microsoft.com/office/drawing/2014/main" id="{41095020-73A3-8D91-A0BA-E58A5E0149F6}"/>
              </a:ext>
            </a:extLst>
          </p:cNvPr>
          <p:cNvSpPr txBox="1"/>
          <p:nvPr/>
        </p:nvSpPr>
        <p:spPr>
          <a:xfrm>
            <a:off x="8729316" y="39088"/>
            <a:ext cx="1498552" cy="369332"/>
          </a:xfrm>
          <a:prstGeom prst="rect">
            <a:avLst/>
          </a:prstGeom>
          <a:noFill/>
        </p:spPr>
        <p:txBody>
          <a:bodyPr wrap="none" rtlCol="0">
            <a:spAutoFit/>
          </a:bodyPr>
          <a:lstStyle/>
          <a:p>
            <a:r>
              <a:rPr lang="en-US" dirty="0"/>
              <a:t>Fixed Stenosis</a:t>
            </a:r>
          </a:p>
        </p:txBody>
      </p:sp>
      <p:sp>
        <p:nvSpPr>
          <p:cNvPr id="21" name="TextBox 20">
            <a:extLst>
              <a:ext uri="{FF2B5EF4-FFF2-40B4-BE49-F238E27FC236}">
                <a16:creationId xmlns:a16="http://schemas.microsoft.com/office/drawing/2014/main" id="{1D24190F-72DC-4778-B13E-85AD88CD7071}"/>
              </a:ext>
            </a:extLst>
          </p:cNvPr>
          <p:cNvSpPr txBox="1"/>
          <p:nvPr/>
        </p:nvSpPr>
        <p:spPr>
          <a:xfrm>
            <a:off x="372979" y="5446751"/>
            <a:ext cx="7519164" cy="646331"/>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Minor decreases too, particularly at ends</a:t>
            </a:r>
          </a:p>
        </p:txBody>
      </p:sp>
      <p:sp>
        <p:nvSpPr>
          <p:cNvPr id="23" name="TextBox 22">
            <a:extLst>
              <a:ext uri="{FF2B5EF4-FFF2-40B4-BE49-F238E27FC236}">
                <a16:creationId xmlns:a16="http://schemas.microsoft.com/office/drawing/2014/main" id="{96670934-4E99-A6FB-14C9-F3C41DFE081E}"/>
              </a:ext>
            </a:extLst>
          </p:cNvPr>
          <p:cNvSpPr txBox="1"/>
          <p:nvPr/>
        </p:nvSpPr>
        <p:spPr>
          <a:xfrm>
            <a:off x="9478592" y="5769917"/>
            <a:ext cx="1743589" cy="461665"/>
          </a:xfrm>
          <a:prstGeom prst="rect">
            <a:avLst/>
          </a:prstGeom>
          <a:noFill/>
        </p:spPr>
        <p:txBody>
          <a:bodyPr wrap="square" rtlCol="0">
            <a:spAutoFit/>
          </a:bodyPr>
          <a:lstStyle/>
          <a:p>
            <a:r>
              <a:rPr lang="en-US" sz="2400" dirty="0" err="1"/>
              <a:t>maxPAP</a:t>
            </a:r>
            <a:endParaRPr lang="en-US" sz="2400" dirty="0"/>
          </a:p>
        </p:txBody>
      </p:sp>
      <p:pic>
        <p:nvPicPr>
          <p:cNvPr id="4" name="Picture 3" descr="A picture containing chart&#10;&#10;Description automatically generated">
            <a:extLst>
              <a:ext uri="{FF2B5EF4-FFF2-40B4-BE49-F238E27FC236}">
                <a16:creationId xmlns:a16="http://schemas.microsoft.com/office/drawing/2014/main" id="{E9C22FDC-177C-CBA7-A5EA-06E66021A783}"/>
              </a:ext>
            </a:extLst>
          </p:cNvPr>
          <p:cNvPicPr>
            <a:picLocks noChangeAspect="1"/>
          </p:cNvPicPr>
          <p:nvPr/>
        </p:nvPicPr>
        <p:blipFill>
          <a:blip r:embed="rId2"/>
          <a:stretch>
            <a:fillRect/>
          </a:stretch>
        </p:blipFill>
        <p:spPr>
          <a:xfrm>
            <a:off x="372979" y="391795"/>
            <a:ext cx="5291484" cy="4842510"/>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611802FB-A99B-883A-7411-FD4E4E89F104}"/>
              </a:ext>
            </a:extLst>
          </p:cNvPr>
          <p:cNvPicPr>
            <a:picLocks noChangeAspect="1"/>
          </p:cNvPicPr>
          <p:nvPr/>
        </p:nvPicPr>
        <p:blipFill>
          <a:blip r:embed="rId3"/>
          <a:stretch>
            <a:fillRect/>
          </a:stretch>
        </p:blipFill>
        <p:spPr>
          <a:xfrm>
            <a:off x="6263138" y="408420"/>
            <a:ext cx="5371987" cy="4842510"/>
          </a:xfrm>
          <a:prstGeom prst="rect">
            <a:avLst/>
          </a:prstGeom>
        </p:spPr>
      </p:pic>
    </p:spTree>
    <p:extLst>
      <p:ext uri="{BB962C8B-B14F-4D97-AF65-F5344CB8AC3E}">
        <p14:creationId xmlns:p14="http://schemas.microsoft.com/office/powerpoint/2010/main" val="167589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46014" y="168000"/>
            <a:ext cx="8645236" cy="382385"/>
          </a:xfrm>
        </p:spPr>
        <p:txBody>
          <a:bodyPr>
            <a:noAutofit/>
          </a:bodyPr>
          <a:lstStyle/>
          <a:p>
            <a:r>
              <a:rPr lang="en-US" sz="2800" dirty="0"/>
              <a:t>M1 vs. Fixed (Waveforms)</a:t>
            </a:r>
          </a:p>
        </p:txBody>
      </p:sp>
      <p:sp>
        <p:nvSpPr>
          <p:cNvPr id="4" name="TextBox 3">
            <a:extLst>
              <a:ext uri="{FF2B5EF4-FFF2-40B4-BE49-F238E27FC236}">
                <a16:creationId xmlns:a16="http://schemas.microsoft.com/office/drawing/2014/main" id="{FA9F6C24-44EE-7EA2-19A9-B069911CD8BA}"/>
              </a:ext>
            </a:extLst>
          </p:cNvPr>
          <p:cNvSpPr txBox="1"/>
          <p:nvPr/>
        </p:nvSpPr>
        <p:spPr>
          <a:xfrm>
            <a:off x="7536028" y="635584"/>
            <a:ext cx="2510444" cy="369332"/>
          </a:xfrm>
          <a:prstGeom prst="rect">
            <a:avLst/>
          </a:prstGeom>
          <a:noFill/>
        </p:spPr>
        <p:txBody>
          <a:bodyPr wrap="square" rtlCol="0">
            <a:spAutoFit/>
          </a:bodyPr>
          <a:lstStyle/>
          <a:p>
            <a:pPr algn="ctr"/>
            <a:r>
              <a:rPr lang="en-US" dirty="0"/>
              <a:t>M1 Fixed Solver</a:t>
            </a:r>
          </a:p>
        </p:txBody>
      </p:sp>
      <p:sp>
        <p:nvSpPr>
          <p:cNvPr id="13" name="TextBox 12">
            <a:extLst>
              <a:ext uri="{FF2B5EF4-FFF2-40B4-BE49-F238E27FC236}">
                <a16:creationId xmlns:a16="http://schemas.microsoft.com/office/drawing/2014/main" id="{6B133739-98EF-2F3C-FDC2-6662EB405D9B}"/>
              </a:ext>
            </a:extLst>
          </p:cNvPr>
          <p:cNvSpPr txBox="1"/>
          <p:nvPr/>
        </p:nvSpPr>
        <p:spPr>
          <a:xfrm>
            <a:off x="498764" y="5328847"/>
            <a:ext cx="11606493" cy="1754326"/>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There is a significant reduction in all parameters, indicating positive viability for this approach.</a:t>
            </a:r>
          </a:p>
          <a:p>
            <a:pPr marL="285750" indent="-285750">
              <a:buFont typeface="Arial" panose="020B0604020202020204" pitchFamily="34" charset="0"/>
              <a:buChar char="•"/>
            </a:pPr>
            <a:r>
              <a:rPr lang="en-US" dirty="0"/>
              <a:t>Also, there is actually no change in the vessels that were determined to be </a:t>
            </a:r>
          </a:p>
          <a:p>
            <a:pPr marL="285750" indent="-285750">
              <a:buFont typeface="Arial" panose="020B0604020202020204" pitchFamily="34" charset="0"/>
              <a:buChar char="•"/>
            </a:pPr>
            <a:r>
              <a:rPr lang="en-US" dirty="0"/>
              <a:t>***The fixing operation is slightly off, since it reduces the lumped stenosis coefficient in downstream branch vessels, only by the increase in the vessel’s radii, not considering the junction radii </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FED80AE9-EF16-2E2D-0F24-0F8688A3CAF1}"/>
              </a:ext>
            </a:extLst>
          </p:cNvPr>
          <p:cNvSpPr txBox="1"/>
          <p:nvPr/>
        </p:nvSpPr>
        <p:spPr>
          <a:xfrm>
            <a:off x="1088122" y="635584"/>
            <a:ext cx="2510444" cy="369332"/>
          </a:xfrm>
          <a:prstGeom prst="rect">
            <a:avLst/>
          </a:prstGeom>
          <a:noFill/>
        </p:spPr>
        <p:txBody>
          <a:bodyPr wrap="square" rtlCol="0">
            <a:spAutoFit/>
          </a:bodyPr>
          <a:lstStyle/>
          <a:p>
            <a:pPr algn="ctr"/>
            <a:r>
              <a:rPr lang="en-US" dirty="0"/>
              <a:t>M1 Solver</a:t>
            </a:r>
          </a:p>
        </p:txBody>
      </p:sp>
      <p:pic>
        <p:nvPicPr>
          <p:cNvPr id="5" name="Picture 4" descr="Chart, line chart&#10;&#10;Description automatically generated">
            <a:extLst>
              <a:ext uri="{FF2B5EF4-FFF2-40B4-BE49-F238E27FC236}">
                <a16:creationId xmlns:a16="http://schemas.microsoft.com/office/drawing/2014/main" id="{5D0F4AE0-4316-5385-9494-A488A8B79A8D}"/>
              </a:ext>
            </a:extLst>
          </p:cNvPr>
          <p:cNvPicPr>
            <a:picLocks noChangeAspect="1"/>
          </p:cNvPicPr>
          <p:nvPr/>
        </p:nvPicPr>
        <p:blipFill rotWithShape="1">
          <a:blip r:embed="rId2"/>
          <a:srcRect l="5900" t="7354" r="5444" b="4334"/>
          <a:stretch/>
        </p:blipFill>
        <p:spPr>
          <a:xfrm>
            <a:off x="138882" y="1213196"/>
            <a:ext cx="6048731" cy="4016887"/>
          </a:xfrm>
          <a:prstGeom prst="rect">
            <a:avLst/>
          </a:prstGeom>
        </p:spPr>
      </p:pic>
      <p:pic>
        <p:nvPicPr>
          <p:cNvPr id="7" name="Picture 6" descr="Chart, line chart&#10;&#10;Description automatically generated">
            <a:extLst>
              <a:ext uri="{FF2B5EF4-FFF2-40B4-BE49-F238E27FC236}">
                <a16:creationId xmlns:a16="http://schemas.microsoft.com/office/drawing/2014/main" id="{A850AB91-C985-648E-52E5-0BDC4FBAE79E}"/>
              </a:ext>
            </a:extLst>
          </p:cNvPr>
          <p:cNvPicPr>
            <a:picLocks noChangeAspect="1"/>
          </p:cNvPicPr>
          <p:nvPr/>
        </p:nvPicPr>
        <p:blipFill rotWithShape="1">
          <a:blip r:embed="rId3"/>
          <a:srcRect l="7188" t="7702" r="8773" b="4016"/>
          <a:stretch/>
        </p:blipFill>
        <p:spPr>
          <a:xfrm>
            <a:off x="6187613" y="1149523"/>
            <a:ext cx="5917644" cy="4144234"/>
          </a:xfrm>
          <a:prstGeom prst="rect">
            <a:avLst/>
          </a:prstGeom>
        </p:spPr>
      </p:pic>
    </p:spTree>
    <p:extLst>
      <p:ext uri="{BB962C8B-B14F-4D97-AF65-F5344CB8AC3E}">
        <p14:creationId xmlns:p14="http://schemas.microsoft.com/office/powerpoint/2010/main" val="29922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17D7-0802-82E5-B64A-D675A2B824E9}"/>
              </a:ext>
            </a:extLst>
          </p:cNvPr>
          <p:cNvSpPr>
            <a:spLocks noGrp="1"/>
          </p:cNvSpPr>
          <p:nvPr>
            <p:ph type="title"/>
          </p:nvPr>
        </p:nvSpPr>
        <p:spPr/>
        <p:txBody>
          <a:bodyPr/>
          <a:lstStyle/>
          <a:p>
            <a:r>
              <a:rPr lang="en-US" dirty="0"/>
              <a:t>Models</a:t>
            </a:r>
          </a:p>
        </p:txBody>
      </p:sp>
      <p:pic>
        <p:nvPicPr>
          <p:cNvPr id="5" name="Picture 4">
            <a:extLst>
              <a:ext uri="{FF2B5EF4-FFF2-40B4-BE49-F238E27FC236}">
                <a16:creationId xmlns:a16="http://schemas.microsoft.com/office/drawing/2014/main" id="{7C8822BD-151B-43AC-B19D-BE99CA753D22}"/>
              </a:ext>
            </a:extLst>
          </p:cNvPr>
          <p:cNvPicPr>
            <a:picLocks noChangeAspect="1"/>
          </p:cNvPicPr>
          <p:nvPr/>
        </p:nvPicPr>
        <p:blipFill rotWithShape="1">
          <a:blip r:embed="rId3"/>
          <a:srcRect l="11396" t="17423" r="9651" b="13601"/>
          <a:stretch/>
        </p:blipFill>
        <p:spPr>
          <a:xfrm>
            <a:off x="181459" y="2446638"/>
            <a:ext cx="3437012" cy="3645243"/>
          </a:xfrm>
          <a:prstGeom prst="rect">
            <a:avLst/>
          </a:prstGeom>
        </p:spPr>
      </p:pic>
      <p:sp>
        <p:nvSpPr>
          <p:cNvPr id="6" name="TextBox 5">
            <a:extLst>
              <a:ext uri="{FF2B5EF4-FFF2-40B4-BE49-F238E27FC236}">
                <a16:creationId xmlns:a16="http://schemas.microsoft.com/office/drawing/2014/main" id="{9EE9552B-6262-83B2-59D8-03844FB05523}"/>
              </a:ext>
            </a:extLst>
          </p:cNvPr>
          <p:cNvSpPr txBox="1"/>
          <p:nvPr/>
        </p:nvSpPr>
        <p:spPr>
          <a:xfrm>
            <a:off x="838200" y="1883997"/>
            <a:ext cx="2780270" cy="369332"/>
          </a:xfrm>
          <a:prstGeom prst="rect">
            <a:avLst/>
          </a:prstGeom>
          <a:noFill/>
        </p:spPr>
        <p:txBody>
          <a:bodyPr wrap="square" rtlCol="0">
            <a:spAutoFit/>
          </a:bodyPr>
          <a:lstStyle/>
          <a:p>
            <a:r>
              <a:rPr lang="en-US" dirty="0"/>
              <a:t>0080_0001 (Healthy)</a:t>
            </a:r>
          </a:p>
        </p:txBody>
      </p:sp>
      <p:sp>
        <p:nvSpPr>
          <p:cNvPr id="7" name="TextBox 6">
            <a:extLst>
              <a:ext uri="{FF2B5EF4-FFF2-40B4-BE49-F238E27FC236}">
                <a16:creationId xmlns:a16="http://schemas.microsoft.com/office/drawing/2014/main" id="{B7E75B4D-FCE2-A29C-4F35-2494D11AB683}"/>
              </a:ext>
            </a:extLst>
          </p:cNvPr>
          <p:cNvSpPr txBox="1"/>
          <p:nvPr/>
        </p:nvSpPr>
        <p:spPr>
          <a:xfrm>
            <a:off x="4705865" y="1883997"/>
            <a:ext cx="2780270" cy="369332"/>
          </a:xfrm>
          <a:prstGeom prst="rect">
            <a:avLst/>
          </a:prstGeom>
          <a:noFill/>
        </p:spPr>
        <p:txBody>
          <a:bodyPr wrap="square" rtlCol="0">
            <a:spAutoFit/>
          </a:bodyPr>
          <a:lstStyle/>
          <a:p>
            <a:r>
              <a:rPr lang="en-US" dirty="0"/>
              <a:t>0118_1000 (Alagille)</a:t>
            </a:r>
          </a:p>
        </p:txBody>
      </p:sp>
      <p:pic>
        <p:nvPicPr>
          <p:cNvPr id="8" name="Picture 7">
            <a:extLst>
              <a:ext uri="{FF2B5EF4-FFF2-40B4-BE49-F238E27FC236}">
                <a16:creationId xmlns:a16="http://schemas.microsoft.com/office/drawing/2014/main" id="{99851887-B5D4-FDA7-4B90-DBF2735E67E5}"/>
              </a:ext>
            </a:extLst>
          </p:cNvPr>
          <p:cNvPicPr>
            <a:picLocks noChangeAspect="1"/>
          </p:cNvPicPr>
          <p:nvPr/>
        </p:nvPicPr>
        <p:blipFill rotWithShape="1">
          <a:blip r:embed="rId4"/>
          <a:srcRect l="8976" t="19091" r="12351" b="23059"/>
          <a:stretch/>
        </p:blipFill>
        <p:spPr>
          <a:xfrm>
            <a:off x="4015946" y="2446638"/>
            <a:ext cx="3829292" cy="3418421"/>
          </a:xfrm>
          <a:prstGeom prst="rect">
            <a:avLst/>
          </a:prstGeom>
        </p:spPr>
      </p:pic>
      <p:cxnSp>
        <p:nvCxnSpPr>
          <p:cNvPr id="10" name="Straight Arrow Connector 9">
            <a:extLst>
              <a:ext uri="{FF2B5EF4-FFF2-40B4-BE49-F238E27FC236}">
                <a16:creationId xmlns:a16="http://schemas.microsoft.com/office/drawing/2014/main" id="{B9895182-C4C9-15C8-9D21-2FD5BB316B91}"/>
              </a:ext>
            </a:extLst>
          </p:cNvPr>
          <p:cNvCxnSpPr/>
          <p:nvPr/>
        </p:nvCxnSpPr>
        <p:spPr>
          <a:xfrm flipH="1" flipV="1">
            <a:off x="5387546" y="4269259"/>
            <a:ext cx="345989" cy="5869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75498A77-7841-ADF1-9308-FDF5878E9B2D}"/>
              </a:ext>
            </a:extLst>
          </p:cNvPr>
          <p:cNvSpPr txBox="1"/>
          <p:nvPr/>
        </p:nvSpPr>
        <p:spPr>
          <a:xfrm>
            <a:off x="8279027" y="1690688"/>
            <a:ext cx="3348681" cy="3693319"/>
          </a:xfrm>
          <a:prstGeom prst="rect">
            <a:avLst/>
          </a:prstGeom>
          <a:noFill/>
        </p:spPr>
        <p:txBody>
          <a:bodyPr wrap="square" rtlCol="0">
            <a:spAutoFit/>
          </a:bodyPr>
          <a:lstStyle/>
          <a:p>
            <a:pPr marL="285750" indent="-285750">
              <a:buFontTx/>
              <a:buChar char="-"/>
            </a:pPr>
            <a:r>
              <a:rPr lang="en-US" dirty="0"/>
              <a:t>Healthy Models</a:t>
            </a:r>
          </a:p>
          <a:p>
            <a:pPr marL="742950" lvl="1" indent="-285750">
              <a:buFontTx/>
              <a:buChar char="-"/>
            </a:pPr>
            <a:r>
              <a:rPr lang="en-US" dirty="0"/>
              <a:t>Artificially stenose models </a:t>
            </a:r>
          </a:p>
          <a:p>
            <a:pPr marL="742950" lvl="1" indent="-285750">
              <a:buFontTx/>
              <a:buChar char="-"/>
            </a:pPr>
            <a:r>
              <a:rPr lang="en-US" dirty="0"/>
              <a:t>Helpful to know actual healthy values for uncertainty quantification later</a:t>
            </a:r>
          </a:p>
          <a:p>
            <a:pPr marL="285750" indent="-285750">
              <a:buFontTx/>
              <a:buChar char="-"/>
            </a:pPr>
            <a:r>
              <a:rPr lang="en-US" dirty="0"/>
              <a:t>Stenosis Models</a:t>
            </a:r>
          </a:p>
          <a:p>
            <a:pPr marL="742950" lvl="1" indent="-285750">
              <a:buFontTx/>
              <a:buChar char="-"/>
            </a:pPr>
            <a:r>
              <a:rPr lang="en-US" dirty="0"/>
              <a:t>Have actual stenosis which must be identified</a:t>
            </a:r>
          </a:p>
          <a:p>
            <a:pPr marL="742950" lvl="1" indent="-285750">
              <a:buFontTx/>
              <a:buChar char="-"/>
            </a:pPr>
            <a:r>
              <a:rPr lang="en-US" dirty="0"/>
              <a:t>Should have previously computed RCR boundary conditions</a:t>
            </a:r>
          </a:p>
        </p:txBody>
      </p:sp>
    </p:spTree>
    <p:extLst>
      <p:ext uri="{BB962C8B-B14F-4D97-AF65-F5344CB8AC3E}">
        <p14:creationId xmlns:p14="http://schemas.microsoft.com/office/powerpoint/2010/main" val="3679886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B261C5-6669-C2E4-8D45-980B15C10939}"/>
              </a:ext>
            </a:extLst>
          </p:cNvPr>
          <p:cNvSpPr txBox="1"/>
          <p:nvPr/>
        </p:nvSpPr>
        <p:spPr>
          <a:xfrm>
            <a:off x="2218361" y="57296"/>
            <a:ext cx="1133644" cy="369332"/>
          </a:xfrm>
          <a:prstGeom prst="rect">
            <a:avLst/>
          </a:prstGeom>
          <a:noFill/>
        </p:spPr>
        <p:txBody>
          <a:bodyPr wrap="none" rtlCol="0">
            <a:spAutoFit/>
          </a:bodyPr>
          <a:lstStyle/>
          <a:p>
            <a:r>
              <a:rPr lang="en-US" dirty="0"/>
              <a:t>No Fix M1</a:t>
            </a:r>
          </a:p>
        </p:txBody>
      </p:sp>
      <p:sp>
        <p:nvSpPr>
          <p:cNvPr id="11" name="TextBox 10">
            <a:extLst>
              <a:ext uri="{FF2B5EF4-FFF2-40B4-BE49-F238E27FC236}">
                <a16:creationId xmlns:a16="http://schemas.microsoft.com/office/drawing/2014/main" id="{41095020-73A3-8D91-A0BA-E58A5E0149F6}"/>
              </a:ext>
            </a:extLst>
          </p:cNvPr>
          <p:cNvSpPr txBox="1"/>
          <p:nvPr/>
        </p:nvSpPr>
        <p:spPr>
          <a:xfrm>
            <a:off x="8383982" y="73921"/>
            <a:ext cx="1865639" cy="369332"/>
          </a:xfrm>
          <a:prstGeom prst="rect">
            <a:avLst/>
          </a:prstGeom>
          <a:noFill/>
        </p:spPr>
        <p:txBody>
          <a:bodyPr wrap="none" rtlCol="0">
            <a:spAutoFit/>
          </a:bodyPr>
          <a:lstStyle/>
          <a:p>
            <a:r>
              <a:rPr lang="en-US" dirty="0"/>
              <a:t>Fixed M1 Stenosis</a:t>
            </a:r>
          </a:p>
        </p:txBody>
      </p:sp>
      <p:sp>
        <p:nvSpPr>
          <p:cNvPr id="21" name="TextBox 20">
            <a:extLst>
              <a:ext uri="{FF2B5EF4-FFF2-40B4-BE49-F238E27FC236}">
                <a16:creationId xmlns:a16="http://schemas.microsoft.com/office/drawing/2014/main" id="{1D24190F-72DC-4778-B13E-85AD88CD7071}"/>
              </a:ext>
            </a:extLst>
          </p:cNvPr>
          <p:cNvSpPr txBox="1"/>
          <p:nvPr/>
        </p:nvSpPr>
        <p:spPr>
          <a:xfrm>
            <a:off x="372979" y="5125453"/>
            <a:ext cx="7519164" cy="923330"/>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Clear decrease in pressure, but also a more even pressure drop between LPA and RPA</a:t>
            </a:r>
          </a:p>
        </p:txBody>
      </p:sp>
      <p:sp>
        <p:nvSpPr>
          <p:cNvPr id="23" name="TextBox 22">
            <a:extLst>
              <a:ext uri="{FF2B5EF4-FFF2-40B4-BE49-F238E27FC236}">
                <a16:creationId xmlns:a16="http://schemas.microsoft.com/office/drawing/2014/main" id="{96670934-4E99-A6FB-14C9-F3C41DFE081E}"/>
              </a:ext>
            </a:extLst>
          </p:cNvPr>
          <p:cNvSpPr txBox="1"/>
          <p:nvPr/>
        </p:nvSpPr>
        <p:spPr>
          <a:xfrm>
            <a:off x="8512233" y="5769917"/>
            <a:ext cx="1978430" cy="461665"/>
          </a:xfrm>
          <a:prstGeom prst="rect">
            <a:avLst/>
          </a:prstGeom>
          <a:noFill/>
        </p:spPr>
        <p:txBody>
          <a:bodyPr wrap="square" rtlCol="0">
            <a:spAutoFit/>
          </a:bodyPr>
          <a:lstStyle/>
          <a:p>
            <a:r>
              <a:rPr lang="en-US" sz="2400" dirty="0" err="1"/>
              <a:t>mPAP</a:t>
            </a:r>
            <a:endParaRPr lang="en-US" sz="2400" dirty="0"/>
          </a:p>
        </p:txBody>
      </p:sp>
      <p:pic>
        <p:nvPicPr>
          <p:cNvPr id="4" name="Picture 3" descr="A picture containing text, blackboard&#10;&#10;Description automatically generated">
            <a:extLst>
              <a:ext uri="{FF2B5EF4-FFF2-40B4-BE49-F238E27FC236}">
                <a16:creationId xmlns:a16="http://schemas.microsoft.com/office/drawing/2014/main" id="{05F5B65E-9E1B-5D83-8ACA-09473284FE75}"/>
              </a:ext>
            </a:extLst>
          </p:cNvPr>
          <p:cNvPicPr>
            <a:picLocks noChangeAspect="1"/>
          </p:cNvPicPr>
          <p:nvPr/>
        </p:nvPicPr>
        <p:blipFill>
          <a:blip r:embed="rId2"/>
          <a:stretch>
            <a:fillRect/>
          </a:stretch>
        </p:blipFill>
        <p:spPr>
          <a:xfrm>
            <a:off x="6954922" y="447409"/>
            <a:ext cx="4723757" cy="4704357"/>
          </a:xfrm>
          <a:prstGeom prst="rect">
            <a:avLst/>
          </a:prstGeom>
        </p:spPr>
      </p:pic>
      <p:pic>
        <p:nvPicPr>
          <p:cNvPr id="7" name="Picture 6" descr="A picture containing text, blackboard&#10;&#10;Description automatically generated">
            <a:extLst>
              <a:ext uri="{FF2B5EF4-FFF2-40B4-BE49-F238E27FC236}">
                <a16:creationId xmlns:a16="http://schemas.microsoft.com/office/drawing/2014/main" id="{588E2D07-172E-556B-8DAC-3196B0B09FAB}"/>
              </a:ext>
            </a:extLst>
          </p:cNvPr>
          <p:cNvPicPr>
            <a:picLocks noChangeAspect="1"/>
          </p:cNvPicPr>
          <p:nvPr/>
        </p:nvPicPr>
        <p:blipFill>
          <a:blip r:embed="rId3"/>
          <a:stretch>
            <a:fillRect/>
          </a:stretch>
        </p:blipFill>
        <p:spPr>
          <a:xfrm>
            <a:off x="372979" y="443252"/>
            <a:ext cx="4736452" cy="4661419"/>
          </a:xfrm>
          <a:prstGeom prst="rect">
            <a:avLst/>
          </a:prstGeom>
        </p:spPr>
      </p:pic>
    </p:spTree>
    <p:extLst>
      <p:ext uri="{BB962C8B-B14F-4D97-AF65-F5344CB8AC3E}">
        <p14:creationId xmlns:p14="http://schemas.microsoft.com/office/powerpoint/2010/main" val="240756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B261C5-6669-C2E4-8D45-980B15C10939}"/>
              </a:ext>
            </a:extLst>
          </p:cNvPr>
          <p:cNvSpPr txBox="1"/>
          <p:nvPr/>
        </p:nvSpPr>
        <p:spPr>
          <a:xfrm>
            <a:off x="2401904" y="22463"/>
            <a:ext cx="1133644" cy="369332"/>
          </a:xfrm>
          <a:prstGeom prst="rect">
            <a:avLst/>
          </a:prstGeom>
          <a:noFill/>
        </p:spPr>
        <p:txBody>
          <a:bodyPr wrap="none" rtlCol="0">
            <a:spAutoFit/>
          </a:bodyPr>
          <a:lstStyle/>
          <a:p>
            <a:r>
              <a:rPr lang="en-US" dirty="0"/>
              <a:t>No Fix M1</a:t>
            </a:r>
          </a:p>
        </p:txBody>
      </p:sp>
      <p:sp>
        <p:nvSpPr>
          <p:cNvPr id="11" name="TextBox 10">
            <a:extLst>
              <a:ext uri="{FF2B5EF4-FFF2-40B4-BE49-F238E27FC236}">
                <a16:creationId xmlns:a16="http://schemas.microsoft.com/office/drawing/2014/main" id="{41095020-73A3-8D91-A0BA-E58A5E0149F6}"/>
              </a:ext>
            </a:extLst>
          </p:cNvPr>
          <p:cNvSpPr txBox="1"/>
          <p:nvPr/>
        </p:nvSpPr>
        <p:spPr>
          <a:xfrm>
            <a:off x="8484747" y="108527"/>
            <a:ext cx="1865639" cy="369332"/>
          </a:xfrm>
          <a:prstGeom prst="rect">
            <a:avLst/>
          </a:prstGeom>
          <a:noFill/>
        </p:spPr>
        <p:txBody>
          <a:bodyPr wrap="none" rtlCol="0">
            <a:spAutoFit/>
          </a:bodyPr>
          <a:lstStyle/>
          <a:p>
            <a:r>
              <a:rPr lang="en-US" dirty="0"/>
              <a:t>M1 Fixed Stenosis</a:t>
            </a:r>
          </a:p>
        </p:txBody>
      </p:sp>
      <p:sp>
        <p:nvSpPr>
          <p:cNvPr id="21" name="TextBox 20">
            <a:extLst>
              <a:ext uri="{FF2B5EF4-FFF2-40B4-BE49-F238E27FC236}">
                <a16:creationId xmlns:a16="http://schemas.microsoft.com/office/drawing/2014/main" id="{1D24190F-72DC-4778-B13E-85AD88CD7071}"/>
              </a:ext>
            </a:extLst>
          </p:cNvPr>
          <p:cNvSpPr txBox="1"/>
          <p:nvPr/>
        </p:nvSpPr>
        <p:spPr>
          <a:xfrm>
            <a:off x="372979" y="5446751"/>
            <a:ext cx="7519164" cy="646331"/>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Very large drop, with more even pressures.</a:t>
            </a:r>
          </a:p>
        </p:txBody>
      </p:sp>
      <p:sp>
        <p:nvSpPr>
          <p:cNvPr id="23" name="TextBox 22">
            <a:extLst>
              <a:ext uri="{FF2B5EF4-FFF2-40B4-BE49-F238E27FC236}">
                <a16:creationId xmlns:a16="http://schemas.microsoft.com/office/drawing/2014/main" id="{96670934-4E99-A6FB-14C9-F3C41DFE081E}"/>
              </a:ext>
            </a:extLst>
          </p:cNvPr>
          <p:cNvSpPr txBox="1"/>
          <p:nvPr/>
        </p:nvSpPr>
        <p:spPr>
          <a:xfrm>
            <a:off x="9478592" y="5769917"/>
            <a:ext cx="1743589" cy="461665"/>
          </a:xfrm>
          <a:prstGeom prst="rect">
            <a:avLst/>
          </a:prstGeom>
          <a:noFill/>
        </p:spPr>
        <p:txBody>
          <a:bodyPr wrap="square" rtlCol="0">
            <a:spAutoFit/>
          </a:bodyPr>
          <a:lstStyle/>
          <a:p>
            <a:r>
              <a:rPr lang="en-US" sz="2400" dirty="0" err="1"/>
              <a:t>maxPAP</a:t>
            </a:r>
            <a:endParaRPr lang="en-US" sz="2400" dirty="0"/>
          </a:p>
        </p:txBody>
      </p:sp>
      <p:pic>
        <p:nvPicPr>
          <p:cNvPr id="3" name="Picture 2" descr="A screenshot of a map&#10;&#10;Description automatically generated with medium confidence">
            <a:extLst>
              <a:ext uri="{FF2B5EF4-FFF2-40B4-BE49-F238E27FC236}">
                <a16:creationId xmlns:a16="http://schemas.microsoft.com/office/drawing/2014/main" id="{8FFE7BAD-E89B-194E-75BE-68A7F3634FD7}"/>
              </a:ext>
            </a:extLst>
          </p:cNvPr>
          <p:cNvPicPr>
            <a:picLocks noChangeAspect="1"/>
          </p:cNvPicPr>
          <p:nvPr/>
        </p:nvPicPr>
        <p:blipFill>
          <a:blip r:embed="rId2"/>
          <a:stretch>
            <a:fillRect/>
          </a:stretch>
        </p:blipFill>
        <p:spPr>
          <a:xfrm>
            <a:off x="533630" y="532013"/>
            <a:ext cx="5562370" cy="482145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15ABC03D-5F76-FB6F-2A97-55917E19AFA9}"/>
              </a:ext>
            </a:extLst>
          </p:cNvPr>
          <p:cNvPicPr>
            <a:picLocks noChangeAspect="1"/>
          </p:cNvPicPr>
          <p:nvPr/>
        </p:nvPicPr>
        <p:blipFill>
          <a:blip r:embed="rId3"/>
          <a:stretch>
            <a:fillRect/>
          </a:stretch>
        </p:blipFill>
        <p:spPr>
          <a:xfrm>
            <a:off x="6331196" y="501700"/>
            <a:ext cx="5562369" cy="5111975"/>
          </a:xfrm>
          <a:prstGeom prst="rect">
            <a:avLst/>
          </a:prstGeom>
        </p:spPr>
      </p:pic>
    </p:spTree>
    <p:extLst>
      <p:ext uri="{BB962C8B-B14F-4D97-AF65-F5344CB8AC3E}">
        <p14:creationId xmlns:p14="http://schemas.microsoft.com/office/powerpoint/2010/main" val="1442492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F40D-CEB9-8C80-134A-00A4994DF175}"/>
              </a:ext>
            </a:extLst>
          </p:cNvPr>
          <p:cNvSpPr>
            <a:spLocks noGrp="1"/>
          </p:cNvSpPr>
          <p:nvPr>
            <p:ph type="title"/>
          </p:nvPr>
        </p:nvSpPr>
        <p:spPr/>
        <p:txBody>
          <a:bodyPr/>
          <a:lstStyle/>
          <a:p>
            <a:r>
              <a:rPr lang="en-US" dirty="0"/>
              <a:t>Stenosis Case Study Model – SU0238</a:t>
            </a:r>
          </a:p>
        </p:txBody>
      </p:sp>
    </p:spTree>
    <p:extLst>
      <p:ext uri="{BB962C8B-B14F-4D97-AF65-F5344CB8AC3E}">
        <p14:creationId xmlns:p14="http://schemas.microsoft.com/office/powerpoint/2010/main" val="419132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1594-818D-952E-2F4D-905920F66A7F}"/>
              </a:ext>
            </a:extLst>
          </p:cNvPr>
          <p:cNvSpPr>
            <a:spLocks noGrp="1"/>
          </p:cNvSpPr>
          <p:nvPr>
            <p:ph type="title"/>
          </p:nvPr>
        </p:nvSpPr>
        <p:spPr>
          <a:xfrm>
            <a:off x="166254" y="298652"/>
            <a:ext cx="8063346" cy="123379"/>
          </a:xfrm>
        </p:spPr>
        <p:txBody>
          <a:bodyPr>
            <a:noAutofit/>
          </a:bodyPr>
          <a:lstStyle/>
          <a:p>
            <a:r>
              <a:rPr lang="en-US" sz="3200" dirty="0"/>
              <a:t>0D vs. 3D (</a:t>
            </a:r>
            <a:r>
              <a:rPr lang="en-US" sz="3200" dirty="0" err="1"/>
              <a:t>mPAP</a:t>
            </a:r>
            <a:r>
              <a:rPr lang="en-US" sz="3200" dirty="0"/>
              <a:t>)</a:t>
            </a:r>
          </a:p>
        </p:txBody>
      </p:sp>
      <p:sp>
        <p:nvSpPr>
          <p:cNvPr id="4" name="TextBox 3">
            <a:extLst>
              <a:ext uri="{FF2B5EF4-FFF2-40B4-BE49-F238E27FC236}">
                <a16:creationId xmlns:a16="http://schemas.microsoft.com/office/drawing/2014/main" id="{FA9F6C24-44EE-7EA2-19A9-B069911CD8BA}"/>
              </a:ext>
            </a:extLst>
          </p:cNvPr>
          <p:cNvSpPr txBox="1"/>
          <p:nvPr/>
        </p:nvSpPr>
        <p:spPr>
          <a:xfrm>
            <a:off x="845979" y="465943"/>
            <a:ext cx="2510444" cy="369332"/>
          </a:xfrm>
          <a:prstGeom prst="rect">
            <a:avLst/>
          </a:prstGeom>
          <a:noFill/>
        </p:spPr>
        <p:txBody>
          <a:bodyPr wrap="square" rtlCol="0">
            <a:spAutoFit/>
          </a:bodyPr>
          <a:lstStyle/>
          <a:p>
            <a:pPr algn="ctr"/>
            <a:r>
              <a:rPr lang="en-US" dirty="0"/>
              <a:t>Base Solver</a:t>
            </a:r>
          </a:p>
        </p:txBody>
      </p:sp>
      <p:sp>
        <p:nvSpPr>
          <p:cNvPr id="5" name="TextBox 4">
            <a:extLst>
              <a:ext uri="{FF2B5EF4-FFF2-40B4-BE49-F238E27FC236}">
                <a16:creationId xmlns:a16="http://schemas.microsoft.com/office/drawing/2014/main" id="{8595B7C7-4A45-0310-1E3D-3ACEBA8F9914}"/>
              </a:ext>
            </a:extLst>
          </p:cNvPr>
          <p:cNvSpPr txBox="1"/>
          <p:nvPr/>
        </p:nvSpPr>
        <p:spPr>
          <a:xfrm>
            <a:off x="4567843" y="315278"/>
            <a:ext cx="3056313" cy="369332"/>
          </a:xfrm>
          <a:prstGeom prst="rect">
            <a:avLst/>
          </a:prstGeom>
          <a:noFill/>
        </p:spPr>
        <p:txBody>
          <a:bodyPr wrap="square" rtlCol="0">
            <a:spAutoFit/>
          </a:bodyPr>
          <a:lstStyle/>
          <a:p>
            <a:pPr algn="ctr"/>
            <a:r>
              <a:rPr lang="en-US" dirty="0"/>
              <a:t>Method 1 (stenosis </a:t>
            </a:r>
            <a:r>
              <a:rPr lang="en-US" dirty="0" err="1"/>
              <a:t>coeff</a:t>
            </a:r>
            <a:r>
              <a:rPr lang="en-US" dirty="0"/>
              <a:t>)</a:t>
            </a:r>
          </a:p>
        </p:txBody>
      </p:sp>
      <p:sp>
        <p:nvSpPr>
          <p:cNvPr id="6" name="TextBox 5">
            <a:extLst>
              <a:ext uri="{FF2B5EF4-FFF2-40B4-BE49-F238E27FC236}">
                <a16:creationId xmlns:a16="http://schemas.microsoft.com/office/drawing/2014/main" id="{FC5077C4-62F2-DFE4-CC23-093F67A5B72C}"/>
              </a:ext>
            </a:extLst>
          </p:cNvPr>
          <p:cNvSpPr txBox="1"/>
          <p:nvPr/>
        </p:nvSpPr>
        <p:spPr>
          <a:xfrm>
            <a:off x="8676197" y="298652"/>
            <a:ext cx="3056313" cy="369332"/>
          </a:xfrm>
          <a:prstGeom prst="rect">
            <a:avLst/>
          </a:prstGeom>
          <a:noFill/>
        </p:spPr>
        <p:txBody>
          <a:bodyPr wrap="square" rtlCol="0">
            <a:spAutoFit/>
          </a:bodyPr>
          <a:lstStyle/>
          <a:p>
            <a:pPr algn="ctr"/>
            <a:r>
              <a:rPr lang="en-US" dirty="0"/>
              <a:t>3D</a:t>
            </a:r>
          </a:p>
        </p:txBody>
      </p:sp>
      <p:sp>
        <p:nvSpPr>
          <p:cNvPr id="14" name="TextBox 13">
            <a:extLst>
              <a:ext uri="{FF2B5EF4-FFF2-40B4-BE49-F238E27FC236}">
                <a16:creationId xmlns:a16="http://schemas.microsoft.com/office/drawing/2014/main" id="{DAEF2D0A-B897-4A23-59CE-8D5E73421C3A}"/>
              </a:ext>
            </a:extLst>
          </p:cNvPr>
          <p:cNvSpPr txBox="1"/>
          <p:nvPr/>
        </p:nvSpPr>
        <p:spPr>
          <a:xfrm>
            <a:off x="143152" y="4919373"/>
            <a:ext cx="8849381" cy="2585323"/>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Branch 93, Vessel 143, *Are some places with negative flow, but the pressure drop on average for that vessel is still positive (Is there an interpolation error???) The recorded outlet pressures are all around 20, which is not a huge drop? </a:t>
            </a:r>
          </a:p>
          <a:p>
            <a:pPr marL="285750" indent="-285750">
              <a:buFont typeface="Arial" panose="020B0604020202020204" pitchFamily="34" charset="0"/>
              <a:buChar char="•"/>
            </a:pPr>
            <a:r>
              <a:rPr lang="en-US" dirty="0"/>
              <a:t>Vessel by vessel, the min pressure out is around 17, (and the average pout is 19-20) which is to be expected. Hence I suggest some issue with interpolation.</a:t>
            </a:r>
          </a:p>
          <a:p>
            <a:pPr marL="285750" indent="-285750">
              <a:buFont typeface="Arial" panose="020B0604020202020204" pitchFamily="34" charset="0"/>
              <a:buChar char="•"/>
            </a:pPr>
            <a:r>
              <a:rPr lang="en-US" dirty="0"/>
              <a:t>Regardless, M1 is NOT capturing the 3D solution’s pressure drop.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3" name="Picture 12" descr="A picture containing diagram&#10;&#10;Description automatically generated">
            <a:extLst>
              <a:ext uri="{FF2B5EF4-FFF2-40B4-BE49-F238E27FC236}">
                <a16:creationId xmlns:a16="http://schemas.microsoft.com/office/drawing/2014/main" id="{5048914E-2CE8-F78A-801D-8902F96BA5EF}"/>
              </a:ext>
            </a:extLst>
          </p:cNvPr>
          <p:cNvPicPr>
            <a:picLocks noChangeAspect="1"/>
          </p:cNvPicPr>
          <p:nvPr/>
        </p:nvPicPr>
        <p:blipFill>
          <a:blip r:embed="rId2"/>
          <a:stretch>
            <a:fillRect/>
          </a:stretch>
        </p:blipFill>
        <p:spPr>
          <a:xfrm>
            <a:off x="7817943" y="824829"/>
            <a:ext cx="4255521" cy="4203306"/>
          </a:xfrm>
          <a:prstGeom prst="rect">
            <a:avLst/>
          </a:prstGeom>
        </p:spPr>
      </p:pic>
      <p:sp>
        <p:nvSpPr>
          <p:cNvPr id="15" name="TextBox 14">
            <a:extLst>
              <a:ext uri="{FF2B5EF4-FFF2-40B4-BE49-F238E27FC236}">
                <a16:creationId xmlns:a16="http://schemas.microsoft.com/office/drawing/2014/main" id="{1E6F8B9C-9712-E4A0-03C8-4B6E688EC9A7}"/>
              </a:ext>
            </a:extLst>
          </p:cNvPr>
          <p:cNvSpPr txBox="1"/>
          <p:nvPr/>
        </p:nvSpPr>
        <p:spPr>
          <a:xfrm>
            <a:off x="9436972" y="5061601"/>
            <a:ext cx="2661138" cy="369332"/>
          </a:xfrm>
          <a:prstGeom prst="rect">
            <a:avLst/>
          </a:prstGeom>
          <a:noFill/>
        </p:spPr>
        <p:txBody>
          <a:bodyPr wrap="square" rtlCol="0">
            <a:spAutoFit/>
          </a:bodyPr>
          <a:lstStyle/>
          <a:p>
            <a:r>
              <a:rPr lang="en-US" dirty="0"/>
              <a:t>Not to scale</a:t>
            </a:r>
          </a:p>
        </p:txBody>
      </p:sp>
      <p:pic>
        <p:nvPicPr>
          <p:cNvPr id="20" name="Picture 19">
            <a:extLst>
              <a:ext uri="{FF2B5EF4-FFF2-40B4-BE49-F238E27FC236}">
                <a16:creationId xmlns:a16="http://schemas.microsoft.com/office/drawing/2014/main" id="{C35807D8-6DFF-6878-1362-08C812BB7B1C}"/>
              </a:ext>
            </a:extLst>
          </p:cNvPr>
          <p:cNvPicPr>
            <a:picLocks noChangeAspect="1"/>
          </p:cNvPicPr>
          <p:nvPr/>
        </p:nvPicPr>
        <p:blipFill>
          <a:blip r:embed="rId3"/>
          <a:stretch>
            <a:fillRect/>
          </a:stretch>
        </p:blipFill>
        <p:spPr>
          <a:xfrm>
            <a:off x="38623" y="836323"/>
            <a:ext cx="3699040" cy="4083050"/>
          </a:xfrm>
          <a:prstGeom prst="rect">
            <a:avLst/>
          </a:prstGeom>
        </p:spPr>
      </p:pic>
      <p:pic>
        <p:nvPicPr>
          <p:cNvPr id="22" name="Picture 21" descr="A picture containing background pattern&#10;&#10;Description automatically generated">
            <a:extLst>
              <a:ext uri="{FF2B5EF4-FFF2-40B4-BE49-F238E27FC236}">
                <a16:creationId xmlns:a16="http://schemas.microsoft.com/office/drawing/2014/main" id="{10C54E1D-AEA4-3D57-81C2-BFC2EF8B443D}"/>
              </a:ext>
            </a:extLst>
          </p:cNvPr>
          <p:cNvPicPr>
            <a:picLocks noChangeAspect="1"/>
          </p:cNvPicPr>
          <p:nvPr/>
        </p:nvPicPr>
        <p:blipFill>
          <a:blip r:embed="rId4"/>
          <a:stretch>
            <a:fillRect/>
          </a:stretch>
        </p:blipFill>
        <p:spPr>
          <a:xfrm>
            <a:off x="3901080" y="803385"/>
            <a:ext cx="3659888" cy="4148925"/>
          </a:xfrm>
          <a:prstGeom prst="rect">
            <a:avLst/>
          </a:prstGeom>
        </p:spPr>
      </p:pic>
    </p:spTree>
    <p:extLst>
      <p:ext uri="{BB962C8B-B14F-4D97-AF65-F5344CB8AC3E}">
        <p14:creationId xmlns:p14="http://schemas.microsoft.com/office/powerpoint/2010/main" val="384299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04B5-393F-CBC1-BAEA-C9820AA789D1}"/>
              </a:ext>
            </a:extLst>
          </p:cNvPr>
          <p:cNvSpPr>
            <a:spLocks noGrp="1"/>
          </p:cNvSpPr>
          <p:nvPr>
            <p:ph type="title"/>
          </p:nvPr>
        </p:nvSpPr>
        <p:spPr/>
        <p:txBody>
          <a:bodyPr/>
          <a:lstStyle/>
          <a:p>
            <a:r>
              <a:rPr lang="en-US" dirty="0"/>
              <a:t>Other Potential Solutions</a:t>
            </a:r>
          </a:p>
        </p:txBody>
      </p:sp>
      <p:sp>
        <p:nvSpPr>
          <p:cNvPr id="3" name="Text Placeholder 2">
            <a:extLst>
              <a:ext uri="{FF2B5EF4-FFF2-40B4-BE49-F238E27FC236}">
                <a16:creationId xmlns:a16="http://schemas.microsoft.com/office/drawing/2014/main" id="{4847DFA5-CE8C-AE9B-5648-1DEF150058A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16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EB22-488A-A81E-7B3D-6CD178FC73B8}"/>
              </a:ext>
            </a:extLst>
          </p:cNvPr>
          <p:cNvSpPr>
            <a:spLocks noGrp="1"/>
          </p:cNvSpPr>
          <p:nvPr>
            <p:ph type="title"/>
          </p:nvPr>
        </p:nvSpPr>
        <p:spPr/>
        <p:txBody>
          <a:bodyPr/>
          <a:lstStyle/>
          <a:p>
            <a:r>
              <a:rPr lang="en-US" dirty="0"/>
              <a:t>Method 1 (being implemented)</a:t>
            </a:r>
          </a:p>
        </p:txBody>
      </p:sp>
      <p:sp>
        <p:nvSpPr>
          <p:cNvPr id="3" name="Content Placeholder 2">
            <a:extLst>
              <a:ext uri="{FF2B5EF4-FFF2-40B4-BE49-F238E27FC236}">
                <a16:creationId xmlns:a16="http://schemas.microsoft.com/office/drawing/2014/main" id="{085E76B6-5EEB-9337-C213-5B37C138FFBE}"/>
              </a:ext>
            </a:extLst>
          </p:cNvPr>
          <p:cNvSpPr>
            <a:spLocks noGrp="1"/>
          </p:cNvSpPr>
          <p:nvPr>
            <p:ph idx="1"/>
          </p:nvPr>
        </p:nvSpPr>
        <p:spPr/>
        <p:txBody>
          <a:bodyPr>
            <a:normAutofit fontScale="92500" lnSpcReduction="10000"/>
          </a:bodyPr>
          <a:lstStyle/>
          <a:p>
            <a:r>
              <a:rPr lang="en-US" dirty="0"/>
              <a:t>Computing a stenosis coefficient only using input radii and output radii of a junction. Adding stenosis coefficient to downstream vessel.</a:t>
            </a:r>
          </a:p>
          <a:p>
            <a:r>
              <a:rPr lang="en-US" dirty="0"/>
              <a:t>Problems:</a:t>
            </a:r>
          </a:p>
          <a:p>
            <a:pPr lvl="1"/>
            <a:r>
              <a:rPr lang="en-US" dirty="0"/>
              <a:t>May not be a good representation. Could drastically increase stenosis coefficient if input radii is really small. (Does not seem to be a huge problem as of right now)</a:t>
            </a:r>
          </a:p>
          <a:p>
            <a:pPr lvl="1"/>
            <a:r>
              <a:rPr lang="en-US" dirty="0"/>
              <a:t>When performing stenosis fixture, it is not as easy to factor in stenosis coefficient reduction of vessel separately from the junction (doable though)</a:t>
            </a:r>
          </a:p>
          <a:p>
            <a:pPr lvl="1"/>
            <a:r>
              <a:rPr lang="en-US" dirty="0"/>
              <a:t>May have errors mapping back into centerlines (possible issue)</a:t>
            </a:r>
          </a:p>
          <a:p>
            <a:pPr lvl="1"/>
            <a:r>
              <a:rPr lang="en-US" dirty="0"/>
              <a:t>Does not work sufficiently with SU0238 (could be due to a different issue though)</a:t>
            </a:r>
          </a:p>
          <a:p>
            <a:r>
              <a:rPr lang="en-US" dirty="0"/>
              <a:t>Success</a:t>
            </a:r>
          </a:p>
          <a:p>
            <a:pPr lvl="1"/>
            <a:r>
              <a:rPr lang="en-US" dirty="0"/>
              <a:t>Better representation with 0118_0001</a:t>
            </a:r>
          </a:p>
          <a:p>
            <a:pPr lvl="1"/>
            <a:r>
              <a:rPr lang="en-US" dirty="0"/>
              <a:t>Only slightly elevating 0080_1000, which is good.</a:t>
            </a:r>
          </a:p>
        </p:txBody>
      </p:sp>
    </p:spTree>
    <p:extLst>
      <p:ext uri="{BB962C8B-B14F-4D97-AF65-F5344CB8AC3E}">
        <p14:creationId xmlns:p14="http://schemas.microsoft.com/office/powerpoint/2010/main" val="1813570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CE4C-8737-07BB-F9F7-1464AD9E12AB}"/>
              </a:ext>
            </a:extLst>
          </p:cNvPr>
          <p:cNvSpPr>
            <a:spLocks noGrp="1"/>
          </p:cNvSpPr>
          <p:nvPr>
            <p:ph type="title"/>
          </p:nvPr>
        </p:nvSpPr>
        <p:spPr/>
        <p:txBody>
          <a:bodyPr/>
          <a:lstStyle/>
          <a:p>
            <a:r>
              <a:rPr lang="en-US" dirty="0"/>
              <a:t>Method 2</a:t>
            </a:r>
          </a:p>
        </p:txBody>
      </p:sp>
      <p:sp>
        <p:nvSpPr>
          <p:cNvPr id="3" name="Content Placeholder 2">
            <a:extLst>
              <a:ext uri="{FF2B5EF4-FFF2-40B4-BE49-F238E27FC236}">
                <a16:creationId xmlns:a16="http://schemas.microsoft.com/office/drawing/2014/main" id="{62BC1B27-739C-FC5F-1191-0BEF16629897}"/>
              </a:ext>
            </a:extLst>
          </p:cNvPr>
          <p:cNvSpPr>
            <a:spLocks noGrp="1"/>
          </p:cNvSpPr>
          <p:nvPr>
            <p:ph idx="1"/>
          </p:nvPr>
        </p:nvSpPr>
        <p:spPr/>
        <p:txBody>
          <a:bodyPr/>
          <a:lstStyle/>
          <a:p>
            <a:r>
              <a:rPr lang="en-US" dirty="0"/>
              <a:t>More intensive representation of branches, rather than just stenosis coefficient to downstream vessels</a:t>
            </a:r>
          </a:p>
          <a:p>
            <a:r>
              <a:rPr lang="en-US" dirty="0"/>
              <a:t>Problems</a:t>
            </a:r>
          </a:p>
          <a:p>
            <a:pPr lvl="1"/>
            <a:r>
              <a:rPr lang="en-US" dirty="0"/>
              <a:t>May require much more involved changes to input file construction and mapping back to centerlines (not too familiar with code/no access) </a:t>
            </a:r>
          </a:p>
          <a:p>
            <a:pPr lvl="1"/>
            <a:r>
              <a:rPr lang="en-US" dirty="0"/>
              <a:t>Perhaps already being planned to be implemented (Martin would know)</a:t>
            </a:r>
          </a:p>
          <a:p>
            <a:pPr lvl="1"/>
            <a:r>
              <a:rPr lang="en-US" dirty="0"/>
              <a:t>Challenging to handle, since we can’t use Poiseuille laws easily</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76846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DF5E-CF47-5CE1-3B39-389BE47327BC}"/>
              </a:ext>
            </a:extLst>
          </p:cNvPr>
          <p:cNvSpPr>
            <a:spLocks noGrp="1"/>
          </p:cNvSpPr>
          <p:nvPr>
            <p:ph type="title"/>
          </p:nvPr>
        </p:nvSpPr>
        <p:spPr/>
        <p:txBody>
          <a:bodyPr/>
          <a:lstStyle/>
          <a:p>
            <a:r>
              <a:rPr lang="en-US" dirty="0"/>
              <a:t>Method 3 (Could go back and do later)</a:t>
            </a:r>
          </a:p>
        </p:txBody>
      </p:sp>
      <p:sp>
        <p:nvSpPr>
          <p:cNvPr id="3" name="Content Placeholder 2">
            <a:extLst>
              <a:ext uri="{FF2B5EF4-FFF2-40B4-BE49-F238E27FC236}">
                <a16:creationId xmlns:a16="http://schemas.microsoft.com/office/drawing/2014/main" id="{E72326F6-B843-E4C6-5DF0-6F7BD9C1F7FD}"/>
              </a:ext>
            </a:extLst>
          </p:cNvPr>
          <p:cNvSpPr>
            <a:spLocks noGrp="1"/>
          </p:cNvSpPr>
          <p:nvPr>
            <p:ph idx="1"/>
          </p:nvPr>
        </p:nvSpPr>
        <p:spPr/>
        <p:txBody>
          <a:bodyPr>
            <a:normAutofit fontScale="92500" lnSpcReduction="20000"/>
          </a:bodyPr>
          <a:lstStyle/>
          <a:p>
            <a:r>
              <a:rPr lang="en-US" dirty="0"/>
              <a:t>Given the nature of my task, we can run a 3D simulation “offline” first, then construct a more accurate representation of the 0D model using actual pressure drops across branches/segments</a:t>
            </a:r>
          </a:p>
          <a:p>
            <a:r>
              <a:rPr lang="en-US" dirty="0"/>
              <a:t>Could save at less number of timesteps to allow for faster computation of 3D solver, at cost of slightly less accurate optimization</a:t>
            </a:r>
          </a:p>
          <a:p>
            <a:r>
              <a:rPr lang="en-US" dirty="0"/>
              <a:t>Basically optimize the RCL for each branch such that an appropriate pressure drop/flow decrease is reached. </a:t>
            </a:r>
          </a:p>
          <a:p>
            <a:r>
              <a:rPr lang="en-US" dirty="0"/>
              <a:t>Problems:</a:t>
            </a:r>
          </a:p>
          <a:p>
            <a:pPr lvl="1"/>
            <a:r>
              <a:rPr lang="en-US" dirty="0"/>
              <a:t>Very time intensive/code involved. May require more familiarity with </a:t>
            </a:r>
            <a:r>
              <a:rPr lang="en-US" dirty="0" err="1"/>
              <a:t>vtk</a:t>
            </a:r>
            <a:endParaRPr lang="en-US" dirty="0"/>
          </a:p>
          <a:p>
            <a:pPr lvl="1"/>
            <a:r>
              <a:rPr lang="en-US" dirty="0"/>
              <a:t>Concerns that 0D will not continue to match 3D if stenosis is introduced.</a:t>
            </a:r>
          </a:p>
          <a:p>
            <a:pPr lvl="1"/>
            <a:r>
              <a:rPr lang="en-US" dirty="0"/>
              <a:t>How to segment the vasculature</a:t>
            </a:r>
          </a:p>
          <a:p>
            <a:r>
              <a:rPr lang="en-US" dirty="0"/>
              <a:t>Pros</a:t>
            </a:r>
          </a:p>
          <a:p>
            <a:pPr lvl="1"/>
            <a:r>
              <a:rPr lang="en-US" dirty="0"/>
              <a:t>High likely to work/be accurate</a:t>
            </a:r>
          </a:p>
          <a:p>
            <a:pPr lvl="1"/>
            <a:endParaRPr lang="en-US" dirty="0"/>
          </a:p>
        </p:txBody>
      </p:sp>
    </p:spTree>
    <p:extLst>
      <p:ext uri="{BB962C8B-B14F-4D97-AF65-F5344CB8AC3E}">
        <p14:creationId xmlns:p14="http://schemas.microsoft.com/office/powerpoint/2010/main" val="364729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ECD-937C-09A4-F8A4-E6D7F435482B}"/>
              </a:ext>
            </a:extLst>
          </p:cNvPr>
          <p:cNvSpPr>
            <a:spLocks noGrp="1"/>
          </p:cNvSpPr>
          <p:nvPr>
            <p:ph type="title"/>
          </p:nvPr>
        </p:nvSpPr>
        <p:spPr/>
        <p:txBody>
          <a:bodyPr/>
          <a:lstStyle/>
          <a:p>
            <a:r>
              <a:rPr lang="en-US" dirty="0"/>
              <a:t>Suggestion for Next Steps</a:t>
            </a:r>
          </a:p>
        </p:txBody>
      </p:sp>
      <p:sp>
        <p:nvSpPr>
          <p:cNvPr id="3" name="Content Placeholder 2">
            <a:extLst>
              <a:ext uri="{FF2B5EF4-FFF2-40B4-BE49-F238E27FC236}">
                <a16:creationId xmlns:a16="http://schemas.microsoft.com/office/drawing/2014/main" id="{7BDA8000-BBED-8B0A-9B65-452632A7C75F}"/>
              </a:ext>
            </a:extLst>
          </p:cNvPr>
          <p:cNvSpPr>
            <a:spLocks noGrp="1"/>
          </p:cNvSpPr>
          <p:nvPr>
            <p:ph idx="1"/>
          </p:nvPr>
        </p:nvSpPr>
        <p:spPr/>
        <p:txBody>
          <a:bodyPr>
            <a:normAutofit fontScale="92500" lnSpcReduction="20000"/>
          </a:bodyPr>
          <a:lstStyle/>
          <a:p>
            <a:r>
              <a:rPr lang="en-US" dirty="0"/>
              <a:t>Tinker w/ Healthy models a bit more (We can guarantee that stenosis of healthy models will solely be in the vessels, hence not encountering the junction stenosis issue)</a:t>
            </a:r>
          </a:p>
          <a:p>
            <a:pPr lvl="1"/>
            <a:r>
              <a:rPr lang="en-US" dirty="0"/>
              <a:t>Generate more models/case studies for healthy models.</a:t>
            </a:r>
          </a:p>
          <a:p>
            <a:pPr lvl="1"/>
            <a:r>
              <a:rPr lang="en-US" dirty="0"/>
              <a:t>(~1 week, assuming no major issues)</a:t>
            </a:r>
          </a:p>
          <a:p>
            <a:r>
              <a:rPr lang="en-US" dirty="0"/>
              <a:t>Construct Neural network for 0D simulations on healthy models.</a:t>
            </a:r>
          </a:p>
          <a:p>
            <a:pPr lvl="1"/>
            <a:r>
              <a:rPr lang="en-US" dirty="0"/>
              <a:t>(~1 week)</a:t>
            </a:r>
          </a:p>
          <a:p>
            <a:r>
              <a:rPr lang="en-US" dirty="0"/>
              <a:t>Compute Probabilities/Build tool</a:t>
            </a:r>
          </a:p>
          <a:p>
            <a:pPr lvl="1"/>
            <a:r>
              <a:rPr lang="en-US" dirty="0"/>
              <a:t>(Back at ND)</a:t>
            </a:r>
          </a:p>
          <a:p>
            <a:r>
              <a:rPr lang="en-US" dirty="0"/>
              <a:t>*Uncertainty computation?</a:t>
            </a:r>
          </a:p>
          <a:p>
            <a:pPr lvl="1"/>
            <a:r>
              <a:rPr lang="en-US" dirty="0"/>
              <a:t>(Back at ND)</a:t>
            </a:r>
          </a:p>
          <a:p>
            <a:r>
              <a:rPr lang="en-US" dirty="0"/>
              <a:t>*Go back and implement Method 3.</a:t>
            </a:r>
          </a:p>
          <a:p>
            <a:endParaRPr lang="en-US" dirty="0"/>
          </a:p>
        </p:txBody>
      </p:sp>
    </p:spTree>
    <p:extLst>
      <p:ext uri="{BB962C8B-B14F-4D97-AF65-F5344CB8AC3E}">
        <p14:creationId xmlns:p14="http://schemas.microsoft.com/office/powerpoint/2010/main" val="576608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DFBE-9142-636F-6833-09ECC2FC52A2}"/>
              </a:ext>
            </a:extLst>
          </p:cNvPr>
          <p:cNvSpPr>
            <a:spLocks noGrp="1"/>
          </p:cNvSpPr>
          <p:nvPr>
            <p:ph type="title"/>
          </p:nvPr>
        </p:nvSpPr>
        <p:spPr/>
        <p:txBody>
          <a:bodyPr/>
          <a:lstStyle/>
          <a:p>
            <a:r>
              <a:rPr lang="en-US" dirty="0"/>
              <a:t>Next Steps (Neural Network)</a:t>
            </a:r>
          </a:p>
        </p:txBody>
      </p:sp>
      <p:sp>
        <p:nvSpPr>
          <p:cNvPr id="3" name="Content Placeholder 2">
            <a:extLst>
              <a:ext uri="{FF2B5EF4-FFF2-40B4-BE49-F238E27FC236}">
                <a16:creationId xmlns:a16="http://schemas.microsoft.com/office/drawing/2014/main" id="{184C1ED3-5152-D9BB-F045-E9E0913B8C6B}"/>
              </a:ext>
            </a:extLst>
          </p:cNvPr>
          <p:cNvSpPr>
            <a:spLocks noGrp="1"/>
          </p:cNvSpPr>
          <p:nvPr>
            <p:ph idx="1"/>
          </p:nvPr>
        </p:nvSpPr>
        <p:spPr/>
        <p:txBody>
          <a:bodyPr/>
          <a:lstStyle/>
          <a:p>
            <a:r>
              <a:rPr lang="en-US" dirty="0"/>
              <a:t>Construct NN capturing the changes in pressures and flows depending on the change in resistance</a:t>
            </a:r>
          </a:p>
          <a:p>
            <a:r>
              <a:rPr lang="en-US" dirty="0"/>
              <a:t>Sample from resistance space using </a:t>
            </a:r>
            <a:r>
              <a:rPr lang="en-US" dirty="0" err="1"/>
              <a:t>Sobol</a:t>
            </a:r>
            <a:r>
              <a:rPr lang="en-US" dirty="0"/>
              <a:t> Sampling</a:t>
            </a:r>
          </a:p>
          <a:p>
            <a:endParaRPr lang="en-US" dirty="0"/>
          </a:p>
          <a:p>
            <a:r>
              <a:rPr lang="en-US" dirty="0"/>
              <a:t>Compute Probabilities</a:t>
            </a:r>
          </a:p>
          <a:p>
            <a:endParaRPr lang="en-US" dirty="0"/>
          </a:p>
        </p:txBody>
      </p:sp>
    </p:spTree>
    <p:extLst>
      <p:ext uri="{BB962C8B-B14F-4D97-AF65-F5344CB8AC3E}">
        <p14:creationId xmlns:p14="http://schemas.microsoft.com/office/powerpoint/2010/main" val="225308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EFA2-EFC0-15AD-49EE-E690D8B2907C}"/>
              </a:ext>
            </a:extLst>
          </p:cNvPr>
          <p:cNvSpPr>
            <a:spLocks noGrp="1"/>
          </p:cNvSpPr>
          <p:nvPr>
            <p:ph type="title"/>
          </p:nvPr>
        </p:nvSpPr>
        <p:spPr/>
        <p:txBody>
          <a:bodyPr/>
          <a:lstStyle/>
          <a:p>
            <a:r>
              <a:rPr lang="en-US" dirty="0"/>
              <a:t>Issues with Models</a:t>
            </a:r>
          </a:p>
        </p:txBody>
      </p:sp>
      <p:sp>
        <p:nvSpPr>
          <p:cNvPr id="3" name="Content Placeholder 2">
            <a:extLst>
              <a:ext uri="{FF2B5EF4-FFF2-40B4-BE49-F238E27FC236}">
                <a16:creationId xmlns:a16="http://schemas.microsoft.com/office/drawing/2014/main" id="{17C55937-823B-CE04-CE51-32F9B0A52334}"/>
              </a:ext>
            </a:extLst>
          </p:cNvPr>
          <p:cNvSpPr>
            <a:spLocks noGrp="1"/>
          </p:cNvSpPr>
          <p:nvPr>
            <p:ph idx="1"/>
          </p:nvPr>
        </p:nvSpPr>
        <p:spPr/>
        <p:txBody>
          <a:bodyPr/>
          <a:lstStyle/>
          <a:p>
            <a:r>
              <a:rPr lang="en-US" dirty="0"/>
              <a:t>Some Models are not finely meshed enough to construct centerlines (Major issue, resolvable by reconstructing finer models)</a:t>
            </a:r>
          </a:p>
          <a:p>
            <a:pPr lvl="1"/>
            <a:r>
              <a:rPr lang="en-US" sz="2000" dirty="0"/>
              <a:t>'0005_1001', '0119_0001', '0081_0001', '0084_0001’]</a:t>
            </a:r>
          </a:p>
          <a:p>
            <a:pPr lvl="1"/>
            <a:r>
              <a:rPr lang="en-US" sz="2000" dirty="0"/>
              <a:t> SU0267, SU0269</a:t>
            </a:r>
          </a:p>
          <a:p>
            <a:r>
              <a:rPr lang="en-US" dirty="0"/>
              <a:t>We will move ahead with 1 model from Healthy (0080_0001), and 2 Models from Stenosis (0118_1000, SU0238)</a:t>
            </a:r>
          </a:p>
        </p:txBody>
      </p:sp>
    </p:spTree>
    <p:extLst>
      <p:ext uri="{BB962C8B-B14F-4D97-AF65-F5344CB8AC3E}">
        <p14:creationId xmlns:p14="http://schemas.microsoft.com/office/powerpoint/2010/main" val="3887474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2E5B-DD3D-5E9E-7356-175123F1FA97}"/>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E8071A8E-8A9A-53E4-166E-7C1B9D58B005}"/>
              </a:ext>
            </a:extLst>
          </p:cNvPr>
          <p:cNvPicPr>
            <a:picLocks noGrp="1" noChangeAspect="1"/>
          </p:cNvPicPr>
          <p:nvPr>
            <p:ph idx="1"/>
          </p:nvPr>
        </p:nvPicPr>
        <p:blipFill>
          <a:blip r:embed="rId2"/>
          <a:stretch>
            <a:fillRect/>
          </a:stretch>
        </p:blipFill>
        <p:spPr>
          <a:xfrm>
            <a:off x="778857" y="39775"/>
            <a:ext cx="3881456" cy="3846425"/>
          </a:xfrm>
        </p:spPr>
      </p:pic>
      <p:sp>
        <p:nvSpPr>
          <p:cNvPr id="10" name="Up Arrow 9">
            <a:extLst>
              <a:ext uri="{FF2B5EF4-FFF2-40B4-BE49-F238E27FC236}">
                <a16:creationId xmlns:a16="http://schemas.microsoft.com/office/drawing/2014/main" id="{60B7FADC-6CF9-F11C-D0F0-2FD2C91D3988}"/>
              </a:ext>
            </a:extLst>
          </p:cNvPr>
          <p:cNvSpPr/>
          <p:nvPr/>
        </p:nvSpPr>
        <p:spPr>
          <a:xfrm>
            <a:off x="1349352" y="3160058"/>
            <a:ext cx="301214" cy="537883"/>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C3EBC738-7D02-1C0C-576E-07750A56F5EF}"/>
              </a:ext>
            </a:extLst>
          </p:cNvPr>
          <p:cNvPicPr>
            <a:picLocks noChangeAspect="1"/>
          </p:cNvPicPr>
          <p:nvPr/>
        </p:nvPicPr>
        <p:blipFill>
          <a:blip r:embed="rId3"/>
          <a:stretch>
            <a:fillRect/>
          </a:stretch>
        </p:blipFill>
        <p:spPr>
          <a:xfrm>
            <a:off x="4660313" y="451274"/>
            <a:ext cx="3513925" cy="1824651"/>
          </a:xfrm>
          <a:prstGeom prst="rect">
            <a:avLst/>
          </a:prstGeom>
        </p:spPr>
      </p:pic>
      <p:pic>
        <p:nvPicPr>
          <p:cNvPr id="18" name="Picture 17" descr="Map&#10;&#10;Description automatically generated">
            <a:extLst>
              <a:ext uri="{FF2B5EF4-FFF2-40B4-BE49-F238E27FC236}">
                <a16:creationId xmlns:a16="http://schemas.microsoft.com/office/drawing/2014/main" id="{06325093-D799-317B-2AAF-3DD00DC90F95}"/>
              </a:ext>
            </a:extLst>
          </p:cNvPr>
          <p:cNvPicPr>
            <a:picLocks noChangeAspect="1"/>
          </p:cNvPicPr>
          <p:nvPr/>
        </p:nvPicPr>
        <p:blipFill>
          <a:blip r:embed="rId4"/>
          <a:stretch>
            <a:fillRect/>
          </a:stretch>
        </p:blipFill>
        <p:spPr>
          <a:xfrm>
            <a:off x="1854732" y="2861163"/>
            <a:ext cx="3661769" cy="3935235"/>
          </a:xfrm>
          <a:prstGeom prst="rect">
            <a:avLst/>
          </a:prstGeom>
        </p:spPr>
      </p:pic>
      <p:sp>
        <p:nvSpPr>
          <p:cNvPr id="19" name="Up Arrow 18">
            <a:extLst>
              <a:ext uri="{FF2B5EF4-FFF2-40B4-BE49-F238E27FC236}">
                <a16:creationId xmlns:a16="http://schemas.microsoft.com/office/drawing/2014/main" id="{7D681A60-FC5F-5D4B-46C2-78E09365A0CD}"/>
              </a:ext>
            </a:extLst>
          </p:cNvPr>
          <p:cNvSpPr/>
          <p:nvPr/>
        </p:nvSpPr>
        <p:spPr>
          <a:xfrm rot="5237643">
            <a:off x="2851585" y="3160058"/>
            <a:ext cx="301214" cy="537883"/>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AB91792B-AC1A-B64A-E5EA-3BBF4BE351B7}"/>
              </a:ext>
            </a:extLst>
          </p:cNvPr>
          <p:cNvSpPr txBox="1"/>
          <p:nvPr/>
        </p:nvSpPr>
        <p:spPr>
          <a:xfrm>
            <a:off x="5625427" y="2677095"/>
            <a:ext cx="3990109" cy="368135"/>
          </a:xfrm>
          <a:prstGeom prst="rect">
            <a:avLst/>
          </a:prstGeom>
          <a:noFill/>
        </p:spPr>
        <p:txBody>
          <a:bodyPr wrap="square" rtlCol="0">
            <a:spAutoFit/>
          </a:bodyPr>
          <a:lstStyle/>
          <a:p>
            <a:r>
              <a:rPr lang="en-US" dirty="0"/>
              <a:t>Pressures V143</a:t>
            </a:r>
          </a:p>
        </p:txBody>
      </p:sp>
      <p:pic>
        <p:nvPicPr>
          <p:cNvPr id="24" name="Picture 23" descr="Chart, line chart&#10;&#10;Description automatically generated">
            <a:extLst>
              <a:ext uri="{FF2B5EF4-FFF2-40B4-BE49-F238E27FC236}">
                <a16:creationId xmlns:a16="http://schemas.microsoft.com/office/drawing/2014/main" id="{1A9F208F-C737-FBEB-89BD-8A3ED137D35D}"/>
              </a:ext>
            </a:extLst>
          </p:cNvPr>
          <p:cNvPicPr>
            <a:picLocks noChangeAspect="1"/>
          </p:cNvPicPr>
          <p:nvPr/>
        </p:nvPicPr>
        <p:blipFill>
          <a:blip r:embed="rId5"/>
          <a:stretch>
            <a:fillRect/>
          </a:stretch>
        </p:blipFill>
        <p:spPr>
          <a:xfrm>
            <a:off x="6147516" y="3229675"/>
            <a:ext cx="4806886" cy="3519034"/>
          </a:xfrm>
          <a:prstGeom prst="rect">
            <a:avLst/>
          </a:prstGeom>
        </p:spPr>
      </p:pic>
      <p:pic>
        <p:nvPicPr>
          <p:cNvPr id="26" name="Picture 25" descr="Chart, line chart&#10;&#10;Description automatically generated">
            <a:extLst>
              <a:ext uri="{FF2B5EF4-FFF2-40B4-BE49-F238E27FC236}">
                <a16:creationId xmlns:a16="http://schemas.microsoft.com/office/drawing/2014/main" id="{DE8DC65E-4F07-9C18-97B2-CEAF3A9F0A7B}"/>
              </a:ext>
            </a:extLst>
          </p:cNvPr>
          <p:cNvPicPr>
            <a:picLocks noChangeAspect="1"/>
          </p:cNvPicPr>
          <p:nvPr/>
        </p:nvPicPr>
        <p:blipFill>
          <a:blip r:embed="rId6"/>
          <a:stretch>
            <a:fillRect/>
          </a:stretch>
        </p:blipFill>
        <p:spPr>
          <a:xfrm>
            <a:off x="8283164" y="109291"/>
            <a:ext cx="3713187" cy="2809107"/>
          </a:xfrm>
          <a:prstGeom prst="rect">
            <a:avLst/>
          </a:prstGeom>
        </p:spPr>
      </p:pic>
      <p:sp>
        <p:nvSpPr>
          <p:cNvPr id="28" name="TextBox 27">
            <a:extLst>
              <a:ext uri="{FF2B5EF4-FFF2-40B4-BE49-F238E27FC236}">
                <a16:creationId xmlns:a16="http://schemas.microsoft.com/office/drawing/2014/main" id="{5CAC5FCC-BB83-5D0F-3C41-5DBE3FDDA937}"/>
              </a:ext>
            </a:extLst>
          </p:cNvPr>
          <p:cNvSpPr txBox="1"/>
          <p:nvPr/>
        </p:nvSpPr>
        <p:spPr>
          <a:xfrm>
            <a:off x="10522630" y="50684"/>
            <a:ext cx="1252522" cy="369332"/>
          </a:xfrm>
          <a:prstGeom prst="rect">
            <a:avLst/>
          </a:prstGeom>
          <a:noFill/>
        </p:spPr>
        <p:txBody>
          <a:bodyPr wrap="none" rtlCol="0">
            <a:spAutoFit/>
          </a:bodyPr>
          <a:lstStyle/>
          <a:p>
            <a:r>
              <a:rPr lang="en-US" dirty="0"/>
              <a:t>Flows V143</a:t>
            </a:r>
          </a:p>
        </p:txBody>
      </p:sp>
    </p:spTree>
    <p:extLst>
      <p:ext uri="{BB962C8B-B14F-4D97-AF65-F5344CB8AC3E}">
        <p14:creationId xmlns:p14="http://schemas.microsoft.com/office/powerpoint/2010/main" val="2251132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55DF-7949-FF8D-60AF-5FF88361CCB5}"/>
              </a:ext>
            </a:extLst>
          </p:cNvPr>
          <p:cNvSpPr>
            <a:spLocks noGrp="1"/>
          </p:cNvSpPr>
          <p:nvPr>
            <p:ph type="title"/>
          </p:nvPr>
        </p:nvSpPr>
        <p:spPr/>
        <p:txBody>
          <a:bodyPr/>
          <a:lstStyle/>
          <a:p>
            <a:r>
              <a:rPr lang="en-US" dirty="0"/>
              <a:t>Healthy Models – BC tuning</a:t>
            </a:r>
          </a:p>
        </p:txBody>
      </p:sp>
      <p:sp>
        <p:nvSpPr>
          <p:cNvPr id="5" name="Text Placeholder 4">
            <a:extLst>
              <a:ext uri="{FF2B5EF4-FFF2-40B4-BE49-F238E27FC236}">
                <a16:creationId xmlns:a16="http://schemas.microsoft.com/office/drawing/2014/main" id="{1184E8F2-6083-11FE-DF6B-F2408EC3B2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73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F9B2-0840-D4E4-1849-6B8414F432AE}"/>
              </a:ext>
            </a:extLst>
          </p:cNvPr>
          <p:cNvSpPr>
            <a:spLocks noGrp="1"/>
          </p:cNvSpPr>
          <p:nvPr>
            <p:ph type="title"/>
          </p:nvPr>
        </p:nvSpPr>
        <p:spPr>
          <a:xfrm>
            <a:off x="69003" y="104194"/>
            <a:ext cx="9601200" cy="867230"/>
          </a:xfrm>
        </p:spPr>
        <p:txBody>
          <a:bodyPr>
            <a:normAutofit/>
          </a:bodyPr>
          <a:lstStyle/>
          <a:p>
            <a:r>
              <a:rPr lang="en-US" sz="3600" dirty="0"/>
              <a:t>Healthy Models/ BC tuning</a:t>
            </a:r>
          </a:p>
        </p:txBody>
      </p:sp>
      <p:pic>
        <p:nvPicPr>
          <p:cNvPr id="5" name="Picture 4" descr="Diagram&#10;&#10;Description automatically generated">
            <a:extLst>
              <a:ext uri="{FF2B5EF4-FFF2-40B4-BE49-F238E27FC236}">
                <a16:creationId xmlns:a16="http://schemas.microsoft.com/office/drawing/2014/main" id="{CB0419CE-20D6-351D-C2AB-2927CC0E82DA}"/>
              </a:ext>
            </a:extLst>
          </p:cNvPr>
          <p:cNvPicPr>
            <a:picLocks noChangeAspect="1"/>
          </p:cNvPicPr>
          <p:nvPr/>
        </p:nvPicPr>
        <p:blipFill rotWithShape="1">
          <a:blip r:embed="rId3"/>
          <a:srcRect r="51075" b="35608"/>
          <a:stretch/>
        </p:blipFill>
        <p:spPr>
          <a:xfrm>
            <a:off x="96846" y="1504701"/>
            <a:ext cx="2495798" cy="1351765"/>
          </a:xfrm>
          <a:prstGeom prst="rect">
            <a:avLst/>
          </a:prstGeom>
        </p:spPr>
      </p:pic>
      <p:sp>
        <p:nvSpPr>
          <p:cNvPr id="6" name="TextBox 5">
            <a:extLst>
              <a:ext uri="{FF2B5EF4-FFF2-40B4-BE49-F238E27FC236}">
                <a16:creationId xmlns:a16="http://schemas.microsoft.com/office/drawing/2014/main" id="{BCB2B2AB-FF8B-72DA-E5FB-B8BB67F92494}"/>
              </a:ext>
            </a:extLst>
          </p:cNvPr>
          <p:cNvSpPr txBox="1"/>
          <p:nvPr/>
        </p:nvSpPr>
        <p:spPr>
          <a:xfrm>
            <a:off x="801299" y="1002371"/>
            <a:ext cx="4517571" cy="369332"/>
          </a:xfrm>
          <a:prstGeom prst="rect">
            <a:avLst/>
          </a:prstGeom>
          <a:noFill/>
        </p:spPr>
        <p:txBody>
          <a:bodyPr wrap="square" rtlCol="0">
            <a:spAutoFit/>
          </a:bodyPr>
          <a:lstStyle/>
          <a:p>
            <a:r>
              <a:rPr lang="en-US" dirty="0"/>
              <a:t>Yang et. al. 2019 Surrogate model (Modified)</a:t>
            </a:r>
          </a:p>
        </p:txBody>
      </p:sp>
      <p:pic>
        <p:nvPicPr>
          <p:cNvPr id="7" name="Picture 6" descr="Diagram&#10;&#10;Description automatically generated">
            <a:extLst>
              <a:ext uri="{FF2B5EF4-FFF2-40B4-BE49-F238E27FC236}">
                <a16:creationId xmlns:a16="http://schemas.microsoft.com/office/drawing/2014/main" id="{5DB78DBA-B4D7-7259-FFCD-E5A44B27CEFF}"/>
              </a:ext>
            </a:extLst>
          </p:cNvPr>
          <p:cNvPicPr>
            <a:picLocks noChangeAspect="1"/>
          </p:cNvPicPr>
          <p:nvPr/>
        </p:nvPicPr>
        <p:blipFill rotWithShape="1">
          <a:blip r:embed="rId3"/>
          <a:srcRect l="48537" t="10140"/>
          <a:stretch/>
        </p:blipFill>
        <p:spPr>
          <a:xfrm>
            <a:off x="2911573" y="1542598"/>
            <a:ext cx="2625263" cy="1886402"/>
          </a:xfrm>
          <a:prstGeom prst="rect">
            <a:avLst/>
          </a:prstGeom>
        </p:spPr>
      </p:pic>
      <p:cxnSp>
        <p:nvCxnSpPr>
          <p:cNvPr id="23" name="Straight Arrow Connector 22">
            <a:extLst>
              <a:ext uri="{FF2B5EF4-FFF2-40B4-BE49-F238E27FC236}">
                <a16:creationId xmlns:a16="http://schemas.microsoft.com/office/drawing/2014/main" id="{AF9C6645-4696-CB90-2B1B-0424FF6211F9}"/>
              </a:ext>
            </a:extLst>
          </p:cNvPr>
          <p:cNvCxnSpPr>
            <a:cxnSpLocks/>
            <a:stCxn id="24" idx="0"/>
            <a:endCxn id="7" idx="1"/>
          </p:cNvCxnSpPr>
          <p:nvPr/>
        </p:nvCxnSpPr>
        <p:spPr>
          <a:xfrm flipV="1">
            <a:off x="992167" y="2485799"/>
            <a:ext cx="1919406" cy="6393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9FE33593-75D7-D374-9A4E-FE1027F37852}"/>
              </a:ext>
            </a:extLst>
          </p:cNvPr>
          <p:cNvSpPr txBox="1"/>
          <p:nvPr/>
        </p:nvSpPr>
        <p:spPr>
          <a:xfrm>
            <a:off x="183706" y="3125181"/>
            <a:ext cx="1616922" cy="2308324"/>
          </a:xfrm>
          <a:prstGeom prst="rect">
            <a:avLst/>
          </a:prstGeom>
          <a:noFill/>
        </p:spPr>
        <p:txBody>
          <a:bodyPr wrap="square" rtlCol="0">
            <a:spAutoFit/>
          </a:bodyPr>
          <a:lstStyle/>
          <a:p>
            <a:r>
              <a:rPr lang="en-US" dirty="0"/>
              <a:t>Constant RCL values for MPA</a:t>
            </a:r>
          </a:p>
          <a:p>
            <a:endParaRPr lang="en-US" dirty="0"/>
          </a:p>
          <a:p>
            <a:r>
              <a:rPr lang="en-US" dirty="0"/>
              <a:t>C is computing assuming linear </a:t>
            </a:r>
            <a:r>
              <a:rPr lang="en-US" dirty="0" err="1"/>
              <a:t>eh_r</a:t>
            </a:r>
            <a:r>
              <a:rPr lang="en-US" dirty="0"/>
              <a:t> of 1.2e6 dynes/cm^2</a:t>
            </a:r>
          </a:p>
        </p:txBody>
      </p:sp>
      <p:sp>
        <p:nvSpPr>
          <p:cNvPr id="25" name="TextBox 24">
            <a:extLst>
              <a:ext uri="{FF2B5EF4-FFF2-40B4-BE49-F238E27FC236}">
                <a16:creationId xmlns:a16="http://schemas.microsoft.com/office/drawing/2014/main" id="{5AFFA277-7267-B4D0-69F8-7BA0D95FED83}"/>
              </a:ext>
            </a:extLst>
          </p:cNvPr>
          <p:cNvSpPr txBox="1"/>
          <p:nvPr/>
        </p:nvSpPr>
        <p:spPr>
          <a:xfrm>
            <a:off x="2674476" y="1900718"/>
            <a:ext cx="633307" cy="338554"/>
          </a:xfrm>
          <a:prstGeom prst="rect">
            <a:avLst/>
          </a:prstGeom>
          <a:noFill/>
        </p:spPr>
        <p:txBody>
          <a:bodyPr wrap="square" rtlCol="0">
            <a:spAutoFit/>
          </a:bodyPr>
          <a:lstStyle/>
          <a:p>
            <a:r>
              <a:rPr lang="en-US" sz="1600" dirty="0"/>
              <a:t>MPA</a:t>
            </a:r>
          </a:p>
        </p:txBody>
      </p:sp>
      <p:sp>
        <p:nvSpPr>
          <p:cNvPr id="26" name="TextBox 25">
            <a:extLst>
              <a:ext uri="{FF2B5EF4-FFF2-40B4-BE49-F238E27FC236}">
                <a16:creationId xmlns:a16="http://schemas.microsoft.com/office/drawing/2014/main" id="{714B7033-DDC2-0CC9-F36D-3657AB598365}"/>
              </a:ext>
            </a:extLst>
          </p:cNvPr>
          <p:cNvSpPr txBox="1"/>
          <p:nvPr/>
        </p:nvSpPr>
        <p:spPr>
          <a:xfrm>
            <a:off x="3835594" y="3599895"/>
            <a:ext cx="2040751" cy="2031325"/>
          </a:xfrm>
          <a:prstGeom prst="rect">
            <a:avLst/>
          </a:prstGeom>
          <a:noFill/>
        </p:spPr>
        <p:txBody>
          <a:bodyPr wrap="square" rtlCol="0">
            <a:spAutoFit/>
          </a:bodyPr>
          <a:lstStyle/>
          <a:p>
            <a:r>
              <a:rPr lang="en-US" dirty="0"/>
              <a:t>Tunable RCR boundary conditions for LPA and RPA, with constant capillary wedge pressure of 7 mmHg</a:t>
            </a:r>
          </a:p>
        </p:txBody>
      </p:sp>
      <p:cxnSp>
        <p:nvCxnSpPr>
          <p:cNvPr id="27" name="Straight Arrow Connector 26">
            <a:extLst>
              <a:ext uri="{FF2B5EF4-FFF2-40B4-BE49-F238E27FC236}">
                <a16:creationId xmlns:a16="http://schemas.microsoft.com/office/drawing/2014/main" id="{5429E839-A653-6D41-2AE6-55FD9ACF9951}"/>
              </a:ext>
            </a:extLst>
          </p:cNvPr>
          <p:cNvCxnSpPr>
            <a:cxnSpLocks/>
            <a:stCxn id="26" idx="0"/>
          </p:cNvCxnSpPr>
          <p:nvPr/>
        </p:nvCxnSpPr>
        <p:spPr>
          <a:xfrm flipH="1" flipV="1">
            <a:off x="3932330" y="2713934"/>
            <a:ext cx="923640" cy="8859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A14CC45-00AF-35D0-11D7-A19291342D0E}"/>
                  </a:ext>
                </a:extLst>
              </p:cNvPr>
              <p:cNvSpPr txBox="1"/>
              <p:nvPr/>
            </p:nvSpPr>
            <p:spPr>
              <a:xfrm>
                <a:off x="5715455" y="116973"/>
                <a:ext cx="5959698" cy="5193922"/>
              </a:xfrm>
              <a:prstGeom prst="rect">
                <a:avLst/>
              </a:prstGeom>
              <a:noFill/>
            </p:spPr>
            <p:txBody>
              <a:bodyPr wrap="square" rtlCol="0">
                <a:spAutoFit/>
              </a:bodyPr>
              <a:lstStyle/>
              <a:p>
                <a:r>
                  <a:rPr lang="en-US" b="1" dirty="0"/>
                  <a:t>Objective Function (4 error terms summed)</a:t>
                </a:r>
              </a:p>
              <a:p>
                <a:pPr marL="285750" indent="-285750">
                  <a:buFont typeface="Arial" panose="020B0604020202020204" pitchFamily="34" charset="0"/>
                  <a:buChar char="•"/>
                </a:pPr>
                <a:r>
                  <a:rPr lang="en-US" dirty="0"/>
                  <a:t>Average Pulmonary Arterial Pressure  (in mmHg)</a:t>
                </a:r>
              </a:p>
              <a:p>
                <a:pPr marL="742950" lvl="1" indent="-285750">
                  <a:buFont typeface="Arial" panose="020B0604020202020204" pitchFamily="34" charset="0"/>
                  <a:buChar char="•"/>
                </a:pPr>
                <a:r>
                  <a:rPr lang="en-US" dirty="0" err="1"/>
                  <a:t>PiecewiseLoss</a:t>
                </a:r>
                <a:r>
                  <a:rPr lang="en-US" dirty="0"/>
                  <a:t>( 12, 16, </a:t>
                </a:r>
                <a:r>
                  <a:rPr lang="en-US" dirty="0" err="1"/>
                  <a:t>mPAP</a:t>
                </a:r>
                <a:r>
                  <a:rPr lang="en-US" dirty="0"/>
                  <a:t>) </a:t>
                </a:r>
              </a:p>
              <a:p>
                <a:pPr marL="285750" indent="-285750">
                  <a:buFont typeface="Arial" panose="020B0604020202020204" pitchFamily="34" charset="0"/>
                  <a:buChar char="•"/>
                </a:pPr>
                <a:r>
                  <a:rPr lang="en-US" dirty="0"/>
                  <a:t>Max (systolic) Pulmonary Arterial Pressure (in mmHg)</a:t>
                </a:r>
              </a:p>
              <a:p>
                <a:pPr marL="742950" lvl="1" indent="-285750">
                  <a:buFont typeface="Arial" panose="020B0604020202020204" pitchFamily="34" charset="0"/>
                  <a:buChar char="•"/>
                </a:pPr>
                <a:r>
                  <a:rPr lang="en-US" dirty="0" err="1"/>
                  <a:t>PiecewiseLoss</a:t>
                </a:r>
                <a:r>
                  <a:rPr lang="en-US" dirty="0"/>
                  <a:t>( 18, 25, </a:t>
                </a:r>
                <a:r>
                  <a:rPr lang="en-US" dirty="0" err="1"/>
                  <a:t>maxPAP</a:t>
                </a:r>
                <a:r>
                  <a:rPr lang="en-US" dirty="0"/>
                  <a:t>)</a:t>
                </a:r>
              </a:p>
              <a:p>
                <a:pPr marL="285750" indent="-285750">
                  <a:buFont typeface="Arial" panose="020B0604020202020204" pitchFamily="34" charset="0"/>
                  <a:buChar char="•"/>
                </a:pPr>
                <a:r>
                  <a:rPr lang="en-US" dirty="0"/>
                  <a:t>Flow Split</a:t>
                </a:r>
              </a:p>
              <a:p>
                <a:pPr marL="742950" lvl="1" indent="-285750">
                  <a:buFont typeface="Arial" panose="020B0604020202020204" pitchFamily="34" charset="0"/>
                  <a:buChar char="•"/>
                </a:pPr>
                <a:r>
                  <a:rPr lang="en-US" dirty="0"/>
                  <a:t>Squared Error Loss(.55 * </a:t>
                </a:r>
                <a:r>
                  <a:rPr lang="en-US" dirty="0" err="1"/>
                  <a:t>mean_inflow</a:t>
                </a:r>
                <a:r>
                  <a:rPr lang="en-US" dirty="0"/>
                  <a:t>, Q_RPA)</a:t>
                </a:r>
              </a:p>
              <a:p>
                <a:pPr marL="285750" indent="-285750">
                  <a:buFont typeface="Arial" panose="020B0604020202020204" pitchFamily="34" charset="0"/>
                  <a:buChar char="•"/>
                </a:pPr>
                <a:r>
                  <a:rPr lang="en-US" dirty="0"/>
                  <a:t> MSE vs flow</a:t>
                </a:r>
              </a:p>
              <a:p>
                <a:pPr marL="742950" lvl="1" indent="-285750">
                  <a:buFont typeface="Arial" panose="020B0604020202020204" pitchFamily="34" charset="0"/>
                  <a:buChar char="•"/>
                </a:pPr>
                <a:r>
                  <a:rPr lang="en-US" dirty="0"/>
                  <a:t>Cubic spline of </a:t>
                </a:r>
                <a:r>
                  <a:rPr lang="en-US" dirty="0" err="1"/>
                  <a:t>Q_RPA_flow</a:t>
                </a:r>
                <a:r>
                  <a:rPr lang="en-US" dirty="0"/>
                  <a:t> (f(x) using interp1d)</a:t>
                </a:r>
              </a:p>
              <a:p>
                <a:pPr marL="742950" lvl="1" indent="-285750">
                  <a:buFont typeface="Arial" panose="020B0604020202020204" pitchFamily="34" charset="0"/>
                  <a:buChar char="•"/>
                </a:pPr>
                <a:r>
                  <a:rPr lang="en-US" dirty="0"/>
                  <a:t>For n timesteps in inflow,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𝑛</m:t>
                        </m:r>
                      </m:sup>
                      <m:e>
                        <m:r>
                          <a:rPr lang="en-US" b="0" i="1" smtClean="0">
                            <a:latin typeface="Cambria Math" panose="02040503050406030204" pitchFamily="18" charset="0"/>
                          </a:rPr>
                          <m:t>𝑆𝑞𝑢𝑎𝑟𝑒𝑑𝐸𝑟𝑟𝑜𝑟𝐿𝑜𝑠𝑠</m:t>
                        </m:r>
                        <m:r>
                          <a:rPr lang="en-US" b="0" i="1" smtClean="0">
                            <a:latin typeface="Cambria Math" panose="02040503050406030204" pitchFamily="18" charset="0"/>
                          </a:rPr>
                          <m:t>(.55 ∗</m:t>
                        </m:r>
                        <m:r>
                          <a:rPr lang="en-US" b="0" i="1" smtClean="0">
                            <a:latin typeface="Cambria Math" panose="02040503050406030204" pitchFamily="18" charset="0"/>
                          </a:rPr>
                          <m:t>𝑖𝑛𝑓𝑙𝑜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𝑅𝑃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sub>
                        </m:sSub>
                        <m:r>
                          <a:rPr lang="en-US" b="0" i="1" smtClean="0">
                            <a:latin typeface="Cambria Math" panose="02040503050406030204" pitchFamily="18" charset="0"/>
                          </a:rPr>
                          <m:t>)</m:t>
                        </m:r>
                      </m:e>
                    </m:nary>
                  </m:oMath>
                </a14:m>
                <a:endParaRPr lang="en-US" dirty="0"/>
              </a:p>
              <a:p>
                <a:r>
                  <a:rPr lang="en-US" dirty="0"/>
                  <a:t>*</a:t>
                </a:r>
                <a:r>
                  <a:rPr lang="en-US" dirty="0" err="1"/>
                  <a:t>PiecewiseLoss</a:t>
                </a:r>
                <a:r>
                  <a:rPr lang="en-US" dirty="0"/>
                  <a:t>(lower, upper, sim)</a:t>
                </a:r>
              </a:p>
              <a:p>
                <a:pPr marL="742950" lvl="1" indent="-285750">
                  <a:buFont typeface="Arial" panose="020B0604020202020204" pitchFamily="34" charset="0"/>
                  <a:buChar char="•"/>
                </a:pPr>
                <a:r>
                  <a:rPr lang="en-US" dirty="0"/>
                  <a:t>If sim &gt; upper : ((sim – upper)/upper)^2</a:t>
                </a:r>
              </a:p>
              <a:p>
                <a:pPr marL="742950" lvl="1" indent="-285750">
                  <a:buFont typeface="Arial" panose="020B0604020202020204" pitchFamily="34" charset="0"/>
                  <a:buChar char="•"/>
                </a:pPr>
                <a:r>
                  <a:rPr lang="en-US" dirty="0"/>
                  <a:t>If sim &lt; lower: ((sim – lower)/lower)^2</a:t>
                </a:r>
              </a:p>
              <a:p>
                <a:pPr marL="742950" lvl="1" indent="-285750">
                  <a:buFont typeface="Arial" panose="020B0604020202020204" pitchFamily="34" charset="0"/>
                  <a:buChar char="•"/>
                </a:pPr>
                <a:r>
                  <a:rPr lang="en-US" dirty="0"/>
                  <a:t>Else: 0</a:t>
                </a:r>
              </a:p>
              <a:p>
                <a:pPr marL="285750" indent="-285750">
                  <a:buFont typeface="Arial" panose="020B0604020202020204" pitchFamily="34" charset="0"/>
                  <a:buChar char="•"/>
                </a:pPr>
                <a:r>
                  <a:rPr lang="en-US" dirty="0" err="1"/>
                  <a:t>SquaredErrorLoss</a:t>
                </a:r>
                <a:r>
                  <a:rPr lang="en-US" dirty="0"/>
                  <a:t>(target, sim)</a:t>
                </a:r>
              </a:p>
              <a:p>
                <a:pPr marL="742950" lvl="1" indent="-285750">
                  <a:buFont typeface="Arial" panose="020B0604020202020204" pitchFamily="34" charset="0"/>
                  <a:buChar char="•"/>
                </a:pPr>
                <a:r>
                  <a:rPr lang="en-US" dirty="0"/>
                  <a:t>((sim – target) / target) ^2</a:t>
                </a:r>
              </a:p>
              <a:p>
                <a:endParaRPr lang="en-US" dirty="0"/>
              </a:p>
            </p:txBody>
          </p:sp>
        </mc:Choice>
        <mc:Fallback>
          <p:sp>
            <p:nvSpPr>
              <p:cNvPr id="31" name="TextBox 30">
                <a:extLst>
                  <a:ext uri="{FF2B5EF4-FFF2-40B4-BE49-F238E27FC236}">
                    <a16:creationId xmlns:a16="http://schemas.microsoft.com/office/drawing/2014/main" id="{1A14CC45-00AF-35D0-11D7-A19291342D0E}"/>
                  </a:ext>
                </a:extLst>
              </p:cNvPr>
              <p:cNvSpPr txBox="1">
                <a:spLocks noRot="1" noChangeAspect="1" noMove="1" noResize="1" noEditPoints="1" noAdjustHandles="1" noChangeArrowheads="1" noChangeShapeType="1" noTextEdit="1"/>
              </p:cNvSpPr>
              <p:nvPr/>
            </p:nvSpPr>
            <p:spPr>
              <a:xfrm>
                <a:off x="5715455" y="116973"/>
                <a:ext cx="5959698" cy="5193922"/>
              </a:xfrm>
              <a:prstGeom prst="rect">
                <a:avLst/>
              </a:prstGeom>
              <a:blipFill>
                <a:blip r:embed="rId4"/>
                <a:stretch>
                  <a:fillRect l="-1064" t="-488"/>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956A5D5-0682-0BD3-B4F3-19B25DDC762F}"/>
              </a:ext>
            </a:extLst>
          </p:cNvPr>
          <p:cNvSpPr txBox="1"/>
          <p:nvPr/>
        </p:nvSpPr>
        <p:spPr>
          <a:xfrm>
            <a:off x="5876345" y="5308054"/>
            <a:ext cx="5440555" cy="646331"/>
          </a:xfrm>
          <a:prstGeom prst="rect">
            <a:avLst/>
          </a:prstGeom>
          <a:noFill/>
        </p:spPr>
        <p:txBody>
          <a:bodyPr wrap="square" rtlCol="0">
            <a:spAutoFit/>
          </a:bodyPr>
          <a:lstStyle/>
          <a:p>
            <a:r>
              <a:rPr lang="en-US" b="1" dirty="0"/>
              <a:t>Split RCRS (</a:t>
            </a:r>
            <a:r>
              <a:rPr lang="en-US" dirty="0"/>
              <a:t>Yang et. al. 2019</a:t>
            </a:r>
            <a:r>
              <a:rPr lang="en-US" b="1" dirty="0"/>
              <a:t>)</a:t>
            </a:r>
          </a:p>
          <a:p>
            <a:pPr marL="285750" indent="-285750">
              <a:buFont typeface="Arial" panose="020B0604020202020204" pitchFamily="34" charset="0"/>
              <a:buChar char="•"/>
            </a:pPr>
            <a:endParaRPr lang="en-US" dirty="0"/>
          </a:p>
        </p:txBody>
      </p:sp>
      <p:pic>
        <p:nvPicPr>
          <p:cNvPr id="4" name="Picture 3" descr="Text&#10;&#10;Description automatically generated with medium confidence">
            <a:extLst>
              <a:ext uri="{FF2B5EF4-FFF2-40B4-BE49-F238E27FC236}">
                <a16:creationId xmlns:a16="http://schemas.microsoft.com/office/drawing/2014/main" id="{6615E037-6702-48E9-9FEA-ABBE2311F712}"/>
              </a:ext>
            </a:extLst>
          </p:cNvPr>
          <p:cNvPicPr>
            <a:picLocks noChangeAspect="1"/>
          </p:cNvPicPr>
          <p:nvPr/>
        </p:nvPicPr>
        <p:blipFill rotWithShape="1">
          <a:blip r:embed="rId5"/>
          <a:srcRect b="67349"/>
          <a:stretch/>
        </p:blipFill>
        <p:spPr>
          <a:xfrm>
            <a:off x="5850882" y="5822450"/>
            <a:ext cx="1483324" cy="858635"/>
          </a:xfrm>
          <a:prstGeom prst="rect">
            <a:avLst/>
          </a:prstGeom>
        </p:spPr>
      </p:pic>
      <p:sp>
        <p:nvSpPr>
          <p:cNvPr id="18" name="Rectangle 17">
            <a:extLst>
              <a:ext uri="{FF2B5EF4-FFF2-40B4-BE49-F238E27FC236}">
                <a16:creationId xmlns:a16="http://schemas.microsoft.com/office/drawing/2014/main" id="{72AEA9DC-6539-378E-CD47-B31CCF576B3B}"/>
              </a:ext>
            </a:extLst>
          </p:cNvPr>
          <p:cNvSpPr/>
          <p:nvPr/>
        </p:nvSpPr>
        <p:spPr>
          <a:xfrm>
            <a:off x="3286163" y="2071838"/>
            <a:ext cx="336924" cy="520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B21D7AC-32D6-CE7B-4CE9-E4531248CDEC}"/>
              </a:ext>
            </a:extLst>
          </p:cNvPr>
          <p:cNvSpPr txBox="1"/>
          <p:nvPr/>
        </p:nvSpPr>
        <p:spPr>
          <a:xfrm>
            <a:off x="936702" y="-512956"/>
            <a:ext cx="18473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endParaRPr lang="en-US" dirty="0"/>
          </a:p>
        </p:txBody>
      </p:sp>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4480324F-3ECD-77AC-497A-EE0B19F77DAD}"/>
                  </a:ext>
                </a:extLst>
              </p14:cNvPr>
              <p14:cNvContentPartPr/>
              <p14:nvPr/>
            </p14:nvContentPartPr>
            <p14:xfrm>
              <a:off x="3361309" y="2088161"/>
              <a:ext cx="291960" cy="5400"/>
            </p14:xfrm>
          </p:contentPart>
        </mc:Choice>
        <mc:Fallback xmlns="">
          <p:pic>
            <p:nvPicPr>
              <p:cNvPr id="29" name="Ink 28">
                <a:extLst>
                  <a:ext uri="{FF2B5EF4-FFF2-40B4-BE49-F238E27FC236}">
                    <a16:creationId xmlns:a16="http://schemas.microsoft.com/office/drawing/2014/main" id="{4480324F-3ECD-77AC-497A-EE0B19F77DAD}"/>
                  </a:ext>
                </a:extLst>
              </p:cNvPr>
              <p:cNvPicPr/>
              <p:nvPr/>
            </p:nvPicPr>
            <p:blipFill>
              <a:blip r:embed="rId7"/>
              <a:stretch>
                <a:fillRect/>
              </a:stretch>
            </p:blipFill>
            <p:spPr>
              <a:xfrm>
                <a:off x="3352669" y="2079521"/>
                <a:ext cx="309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4C0D8831-0995-7AC9-1117-6EFF3363BC4B}"/>
                  </a:ext>
                </a:extLst>
              </p14:cNvPr>
              <p14:cNvContentPartPr/>
              <p14:nvPr/>
            </p14:nvContentPartPr>
            <p14:xfrm>
              <a:off x="3376069" y="2591441"/>
              <a:ext cx="267840" cy="5400"/>
            </p14:xfrm>
          </p:contentPart>
        </mc:Choice>
        <mc:Fallback xmlns="">
          <p:pic>
            <p:nvPicPr>
              <p:cNvPr id="30" name="Ink 29">
                <a:extLst>
                  <a:ext uri="{FF2B5EF4-FFF2-40B4-BE49-F238E27FC236}">
                    <a16:creationId xmlns:a16="http://schemas.microsoft.com/office/drawing/2014/main" id="{4C0D8831-0995-7AC9-1117-6EFF3363BC4B}"/>
                  </a:ext>
                </a:extLst>
              </p:cNvPr>
              <p:cNvPicPr/>
              <p:nvPr/>
            </p:nvPicPr>
            <p:blipFill>
              <a:blip r:embed="rId9"/>
              <a:stretch>
                <a:fillRect/>
              </a:stretch>
            </p:blipFill>
            <p:spPr>
              <a:xfrm>
                <a:off x="3367069" y="2582801"/>
                <a:ext cx="285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30B91FA0-1F3E-A272-4CA6-68D8110C12CB}"/>
                  </a:ext>
                </a:extLst>
              </p14:cNvPr>
              <p14:cNvContentPartPr/>
              <p14:nvPr/>
            </p14:nvContentPartPr>
            <p14:xfrm>
              <a:off x="3369229" y="2102921"/>
              <a:ext cx="15840" cy="477360"/>
            </p14:xfrm>
          </p:contentPart>
        </mc:Choice>
        <mc:Fallback xmlns="">
          <p:pic>
            <p:nvPicPr>
              <p:cNvPr id="51" name="Ink 50">
                <a:extLst>
                  <a:ext uri="{FF2B5EF4-FFF2-40B4-BE49-F238E27FC236}">
                    <a16:creationId xmlns:a16="http://schemas.microsoft.com/office/drawing/2014/main" id="{30B91FA0-1F3E-A272-4CA6-68D8110C12CB}"/>
                  </a:ext>
                </a:extLst>
              </p:cNvPr>
              <p:cNvPicPr/>
              <p:nvPr/>
            </p:nvPicPr>
            <p:blipFill>
              <a:blip r:embed="rId11"/>
              <a:stretch>
                <a:fillRect/>
              </a:stretch>
            </p:blipFill>
            <p:spPr>
              <a:xfrm>
                <a:off x="3360229" y="2093921"/>
                <a:ext cx="334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9DDE29CC-A537-3085-3CF1-A47640DAEAD8}"/>
                  </a:ext>
                </a:extLst>
              </p14:cNvPr>
              <p14:cNvContentPartPr/>
              <p14:nvPr/>
            </p14:nvContentPartPr>
            <p14:xfrm>
              <a:off x="2982589" y="2341961"/>
              <a:ext cx="379800" cy="360"/>
            </p14:xfrm>
          </p:contentPart>
        </mc:Choice>
        <mc:Fallback xmlns="">
          <p:pic>
            <p:nvPicPr>
              <p:cNvPr id="52" name="Ink 51">
                <a:extLst>
                  <a:ext uri="{FF2B5EF4-FFF2-40B4-BE49-F238E27FC236}">
                    <a16:creationId xmlns:a16="http://schemas.microsoft.com/office/drawing/2014/main" id="{9DDE29CC-A537-3085-3CF1-A47640DAEAD8}"/>
                  </a:ext>
                </a:extLst>
              </p:cNvPr>
              <p:cNvPicPr/>
              <p:nvPr/>
            </p:nvPicPr>
            <p:blipFill>
              <a:blip r:embed="rId13"/>
              <a:stretch>
                <a:fillRect/>
              </a:stretch>
            </p:blipFill>
            <p:spPr>
              <a:xfrm>
                <a:off x="2973949" y="2332961"/>
                <a:ext cx="39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91940E33-E8D8-5720-097D-B56E3C089B8A}"/>
                  </a:ext>
                </a:extLst>
              </p14:cNvPr>
              <p14:cNvContentPartPr/>
              <p14:nvPr/>
            </p14:nvContentPartPr>
            <p14:xfrm>
              <a:off x="3176989" y="2365001"/>
              <a:ext cx="11520" cy="41040"/>
            </p14:xfrm>
          </p:contentPart>
        </mc:Choice>
        <mc:Fallback xmlns="">
          <p:pic>
            <p:nvPicPr>
              <p:cNvPr id="53" name="Ink 52">
                <a:extLst>
                  <a:ext uri="{FF2B5EF4-FFF2-40B4-BE49-F238E27FC236}">
                    <a16:creationId xmlns:a16="http://schemas.microsoft.com/office/drawing/2014/main" id="{91940E33-E8D8-5720-097D-B56E3C089B8A}"/>
                  </a:ext>
                </a:extLst>
              </p:cNvPr>
              <p:cNvPicPr/>
              <p:nvPr/>
            </p:nvPicPr>
            <p:blipFill>
              <a:blip r:embed="rId15"/>
              <a:stretch>
                <a:fillRect/>
              </a:stretch>
            </p:blipFill>
            <p:spPr>
              <a:xfrm>
                <a:off x="3167989" y="2356001"/>
                <a:ext cx="291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077751C5-376D-0359-16AB-1A6F156E6E5A}"/>
                  </a:ext>
                </a:extLst>
              </p14:cNvPr>
              <p14:cNvContentPartPr/>
              <p14:nvPr/>
            </p14:nvContentPartPr>
            <p14:xfrm>
              <a:off x="7556929" y="606380"/>
              <a:ext cx="360" cy="360"/>
            </p14:xfrm>
          </p:contentPart>
        </mc:Choice>
        <mc:Fallback xmlns="">
          <p:pic>
            <p:nvPicPr>
              <p:cNvPr id="54" name="Ink 53">
                <a:extLst>
                  <a:ext uri="{FF2B5EF4-FFF2-40B4-BE49-F238E27FC236}">
                    <a16:creationId xmlns:a16="http://schemas.microsoft.com/office/drawing/2014/main" id="{077751C5-376D-0359-16AB-1A6F156E6E5A}"/>
                  </a:ext>
                </a:extLst>
              </p:cNvPr>
              <p:cNvPicPr/>
              <p:nvPr/>
            </p:nvPicPr>
            <p:blipFill>
              <a:blip r:embed="rId17"/>
              <a:stretch>
                <a:fillRect/>
              </a:stretch>
            </p:blipFill>
            <p:spPr>
              <a:xfrm>
                <a:off x="7548289" y="597740"/>
                <a:ext cx="18000" cy="18000"/>
              </a:xfrm>
              <a:prstGeom prst="rect">
                <a:avLst/>
              </a:prstGeom>
            </p:spPr>
          </p:pic>
        </mc:Fallback>
      </mc:AlternateContent>
      <p:pic>
        <p:nvPicPr>
          <p:cNvPr id="59" name="Picture 58">
            <a:extLst>
              <a:ext uri="{FF2B5EF4-FFF2-40B4-BE49-F238E27FC236}">
                <a16:creationId xmlns:a16="http://schemas.microsoft.com/office/drawing/2014/main" id="{D9DF2E3F-7848-EAA3-2624-84A482AF4761}"/>
              </a:ext>
            </a:extLst>
          </p:cNvPr>
          <p:cNvPicPr>
            <a:picLocks noChangeAspect="1"/>
          </p:cNvPicPr>
          <p:nvPr/>
        </p:nvPicPr>
        <p:blipFill>
          <a:blip r:embed="rId18"/>
          <a:stretch>
            <a:fillRect/>
          </a:stretch>
        </p:blipFill>
        <p:spPr>
          <a:xfrm>
            <a:off x="3060203" y="2231530"/>
            <a:ext cx="346529" cy="203841"/>
          </a:xfrm>
          <a:prstGeom prst="rect">
            <a:avLst/>
          </a:prstGeom>
        </p:spPr>
      </p:pic>
      <p:pic>
        <p:nvPicPr>
          <p:cNvPr id="60" name="Picture 59">
            <a:extLst>
              <a:ext uri="{FF2B5EF4-FFF2-40B4-BE49-F238E27FC236}">
                <a16:creationId xmlns:a16="http://schemas.microsoft.com/office/drawing/2014/main" id="{43BE4564-C56D-9DBF-43B8-2D762EB181DE}"/>
              </a:ext>
            </a:extLst>
          </p:cNvPr>
          <p:cNvPicPr>
            <a:picLocks noChangeAspect="1"/>
          </p:cNvPicPr>
          <p:nvPr/>
        </p:nvPicPr>
        <p:blipFill rotWithShape="1">
          <a:blip r:embed="rId19"/>
          <a:srcRect l="1" t="26665"/>
          <a:stretch/>
        </p:blipFill>
        <p:spPr>
          <a:xfrm rot="5400000">
            <a:off x="2916998" y="2481778"/>
            <a:ext cx="330073" cy="153306"/>
          </a:xfrm>
          <a:prstGeom prst="rect">
            <a:avLst/>
          </a:prstGeom>
        </p:spPr>
      </p:pic>
      <p:pic>
        <p:nvPicPr>
          <p:cNvPr id="61" name="Picture 60">
            <a:extLst>
              <a:ext uri="{FF2B5EF4-FFF2-40B4-BE49-F238E27FC236}">
                <a16:creationId xmlns:a16="http://schemas.microsoft.com/office/drawing/2014/main" id="{FF3218D6-5332-D5C2-A6FD-E5F1ACE3BADC}"/>
              </a:ext>
            </a:extLst>
          </p:cNvPr>
          <p:cNvPicPr>
            <a:picLocks noChangeAspect="1"/>
          </p:cNvPicPr>
          <p:nvPr/>
        </p:nvPicPr>
        <p:blipFill>
          <a:blip r:embed="rId20"/>
          <a:stretch>
            <a:fillRect/>
          </a:stretch>
        </p:blipFill>
        <p:spPr>
          <a:xfrm>
            <a:off x="2773425" y="2265431"/>
            <a:ext cx="333554" cy="144540"/>
          </a:xfrm>
          <a:prstGeom prst="rect">
            <a:avLst/>
          </a:prstGeom>
        </p:spPr>
      </p:pic>
      <mc:AlternateContent xmlns:mc="http://schemas.openxmlformats.org/markup-compatibility/2006" xmlns:p14="http://schemas.microsoft.com/office/powerpoint/2010/main">
        <mc:Choice Requires="p14">
          <p:contentPart p14:bwMode="auto" r:id="rId21">
            <p14:nvContentPartPr>
              <p14:cNvPr id="63" name="Ink 62">
                <a:extLst>
                  <a:ext uri="{FF2B5EF4-FFF2-40B4-BE49-F238E27FC236}">
                    <a16:creationId xmlns:a16="http://schemas.microsoft.com/office/drawing/2014/main" id="{48F09B91-371F-CF38-443A-A3B039DC8A17}"/>
                  </a:ext>
                </a:extLst>
              </p14:cNvPr>
              <p14:cNvContentPartPr/>
              <p14:nvPr/>
            </p14:nvContentPartPr>
            <p14:xfrm>
              <a:off x="3365151" y="2202582"/>
              <a:ext cx="360" cy="360"/>
            </p14:xfrm>
          </p:contentPart>
        </mc:Choice>
        <mc:Fallback xmlns="">
          <p:pic>
            <p:nvPicPr>
              <p:cNvPr id="63" name="Ink 62">
                <a:extLst>
                  <a:ext uri="{FF2B5EF4-FFF2-40B4-BE49-F238E27FC236}">
                    <a16:creationId xmlns:a16="http://schemas.microsoft.com/office/drawing/2014/main" id="{48F09B91-371F-CF38-443A-A3B039DC8A17}"/>
                  </a:ext>
                </a:extLst>
              </p:cNvPr>
              <p:cNvPicPr/>
              <p:nvPr/>
            </p:nvPicPr>
            <p:blipFill>
              <a:blip r:embed="rId17"/>
              <a:stretch>
                <a:fillRect/>
              </a:stretch>
            </p:blipFill>
            <p:spPr>
              <a:xfrm>
                <a:off x="3356151" y="2193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Ink 64">
                <a:extLst>
                  <a:ext uri="{FF2B5EF4-FFF2-40B4-BE49-F238E27FC236}">
                    <a16:creationId xmlns:a16="http://schemas.microsoft.com/office/drawing/2014/main" id="{EFE92F32-89FF-6DC6-2940-7A8822B41774}"/>
                  </a:ext>
                </a:extLst>
              </p14:cNvPr>
              <p14:cNvContentPartPr/>
              <p14:nvPr/>
            </p14:nvContentPartPr>
            <p14:xfrm>
              <a:off x="3393591" y="2289702"/>
              <a:ext cx="360" cy="360"/>
            </p14:xfrm>
          </p:contentPart>
        </mc:Choice>
        <mc:Fallback xmlns="">
          <p:pic>
            <p:nvPicPr>
              <p:cNvPr id="65" name="Ink 64">
                <a:extLst>
                  <a:ext uri="{FF2B5EF4-FFF2-40B4-BE49-F238E27FC236}">
                    <a16:creationId xmlns:a16="http://schemas.microsoft.com/office/drawing/2014/main" id="{EFE92F32-89FF-6DC6-2940-7A8822B41774}"/>
                  </a:ext>
                </a:extLst>
              </p:cNvPr>
              <p:cNvPicPr/>
              <p:nvPr/>
            </p:nvPicPr>
            <p:blipFill>
              <a:blip r:embed="rId17"/>
              <a:stretch>
                <a:fillRect/>
              </a:stretch>
            </p:blipFill>
            <p:spPr>
              <a:xfrm>
                <a:off x="3384591" y="22810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8" name="Ink 67">
                <a:extLst>
                  <a:ext uri="{FF2B5EF4-FFF2-40B4-BE49-F238E27FC236}">
                    <a16:creationId xmlns:a16="http://schemas.microsoft.com/office/drawing/2014/main" id="{C1BC7A00-2052-7E75-9413-04C4C7A7D913}"/>
                  </a:ext>
                </a:extLst>
              </p14:cNvPr>
              <p14:cNvContentPartPr/>
              <p14:nvPr/>
            </p14:nvContentPartPr>
            <p14:xfrm>
              <a:off x="3377391" y="2218062"/>
              <a:ext cx="3240" cy="243360"/>
            </p14:xfrm>
          </p:contentPart>
        </mc:Choice>
        <mc:Fallback xmlns="">
          <p:pic>
            <p:nvPicPr>
              <p:cNvPr id="68" name="Ink 67">
                <a:extLst>
                  <a:ext uri="{FF2B5EF4-FFF2-40B4-BE49-F238E27FC236}">
                    <a16:creationId xmlns:a16="http://schemas.microsoft.com/office/drawing/2014/main" id="{C1BC7A00-2052-7E75-9413-04C4C7A7D913}"/>
                  </a:ext>
                </a:extLst>
              </p:cNvPr>
              <p:cNvPicPr/>
              <p:nvPr/>
            </p:nvPicPr>
            <p:blipFill>
              <a:blip r:embed="rId24"/>
              <a:stretch>
                <a:fillRect/>
              </a:stretch>
            </p:blipFill>
            <p:spPr>
              <a:xfrm>
                <a:off x="3368391" y="2209422"/>
                <a:ext cx="20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9" name="Ink 68">
                <a:extLst>
                  <a:ext uri="{FF2B5EF4-FFF2-40B4-BE49-F238E27FC236}">
                    <a16:creationId xmlns:a16="http://schemas.microsoft.com/office/drawing/2014/main" id="{D37FD3B7-EB13-E617-4C77-11F1DB28EBDC}"/>
                  </a:ext>
                </a:extLst>
              </p14:cNvPr>
              <p14:cNvContentPartPr/>
              <p14:nvPr/>
            </p14:nvContentPartPr>
            <p14:xfrm>
              <a:off x="3057351" y="2331102"/>
              <a:ext cx="63360" cy="360"/>
            </p14:xfrm>
          </p:contentPart>
        </mc:Choice>
        <mc:Fallback xmlns="">
          <p:pic>
            <p:nvPicPr>
              <p:cNvPr id="69" name="Ink 68">
                <a:extLst>
                  <a:ext uri="{FF2B5EF4-FFF2-40B4-BE49-F238E27FC236}">
                    <a16:creationId xmlns:a16="http://schemas.microsoft.com/office/drawing/2014/main" id="{D37FD3B7-EB13-E617-4C77-11F1DB28EBDC}"/>
                  </a:ext>
                </a:extLst>
              </p:cNvPr>
              <p:cNvPicPr/>
              <p:nvPr/>
            </p:nvPicPr>
            <p:blipFill>
              <a:blip r:embed="rId26"/>
              <a:stretch>
                <a:fillRect/>
              </a:stretch>
            </p:blipFill>
            <p:spPr>
              <a:xfrm>
                <a:off x="3048711" y="2322102"/>
                <a:ext cx="8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5593B969-69A1-8CBE-98A1-1722EF2A4CF9}"/>
                  </a:ext>
                </a:extLst>
              </p14:cNvPr>
              <p14:cNvContentPartPr/>
              <p14:nvPr/>
            </p14:nvContentPartPr>
            <p14:xfrm>
              <a:off x="3098751" y="2355582"/>
              <a:ext cx="2520" cy="109440"/>
            </p14:xfrm>
          </p:contentPart>
        </mc:Choice>
        <mc:Fallback xmlns="">
          <p:pic>
            <p:nvPicPr>
              <p:cNvPr id="72" name="Ink 71">
                <a:extLst>
                  <a:ext uri="{FF2B5EF4-FFF2-40B4-BE49-F238E27FC236}">
                    <a16:creationId xmlns:a16="http://schemas.microsoft.com/office/drawing/2014/main" id="{5593B969-69A1-8CBE-98A1-1722EF2A4CF9}"/>
                  </a:ext>
                </a:extLst>
              </p:cNvPr>
              <p:cNvPicPr/>
              <p:nvPr/>
            </p:nvPicPr>
            <p:blipFill>
              <a:blip r:embed="rId28"/>
              <a:stretch>
                <a:fillRect/>
              </a:stretch>
            </p:blipFill>
            <p:spPr>
              <a:xfrm>
                <a:off x="3090111" y="2346942"/>
                <a:ext cx="20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DC4642A1-9CD4-0590-D316-303AD12D7F68}"/>
                  </a:ext>
                </a:extLst>
              </p14:cNvPr>
              <p14:cNvContentPartPr/>
              <p14:nvPr/>
            </p14:nvContentPartPr>
            <p14:xfrm>
              <a:off x="3440391" y="2035542"/>
              <a:ext cx="132840" cy="109440"/>
            </p14:xfrm>
          </p:contentPart>
        </mc:Choice>
        <mc:Fallback xmlns="">
          <p:pic>
            <p:nvPicPr>
              <p:cNvPr id="74" name="Ink 73">
                <a:extLst>
                  <a:ext uri="{FF2B5EF4-FFF2-40B4-BE49-F238E27FC236}">
                    <a16:creationId xmlns:a16="http://schemas.microsoft.com/office/drawing/2014/main" id="{DC4642A1-9CD4-0590-D316-303AD12D7F68}"/>
                  </a:ext>
                </a:extLst>
              </p:cNvPr>
              <p:cNvPicPr/>
              <p:nvPr/>
            </p:nvPicPr>
            <p:blipFill>
              <a:blip r:embed="rId30"/>
              <a:stretch>
                <a:fillRect/>
              </a:stretch>
            </p:blipFill>
            <p:spPr>
              <a:xfrm>
                <a:off x="3431751" y="2026902"/>
                <a:ext cx="150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5" name="Ink 74">
                <a:extLst>
                  <a:ext uri="{FF2B5EF4-FFF2-40B4-BE49-F238E27FC236}">
                    <a16:creationId xmlns:a16="http://schemas.microsoft.com/office/drawing/2014/main" id="{55BECC41-76BC-05C6-4B13-B6E24CD4B720}"/>
                  </a:ext>
                </a:extLst>
              </p14:cNvPr>
              <p14:cNvContentPartPr/>
              <p14:nvPr/>
            </p14:nvContentPartPr>
            <p14:xfrm>
              <a:off x="3482511" y="2634942"/>
              <a:ext cx="360" cy="360"/>
            </p14:xfrm>
          </p:contentPart>
        </mc:Choice>
        <mc:Fallback xmlns="">
          <p:pic>
            <p:nvPicPr>
              <p:cNvPr id="75" name="Ink 74">
                <a:extLst>
                  <a:ext uri="{FF2B5EF4-FFF2-40B4-BE49-F238E27FC236}">
                    <a16:creationId xmlns:a16="http://schemas.microsoft.com/office/drawing/2014/main" id="{55BECC41-76BC-05C6-4B13-B6E24CD4B720}"/>
                  </a:ext>
                </a:extLst>
              </p:cNvPr>
              <p:cNvPicPr/>
              <p:nvPr/>
            </p:nvPicPr>
            <p:blipFill>
              <a:blip r:embed="rId17"/>
              <a:stretch>
                <a:fillRect/>
              </a:stretch>
            </p:blipFill>
            <p:spPr>
              <a:xfrm>
                <a:off x="3473871" y="2625942"/>
                <a:ext cx="18000" cy="18000"/>
              </a:xfrm>
              <a:prstGeom prst="rect">
                <a:avLst/>
              </a:prstGeom>
            </p:spPr>
          </p:pic>
        </mc:Fallback>
      </mc:AlternateContent>
      <p:grpSp>
        <p:nvGrpSpPr>
          <p:cNvPr id="87" name="Group 86">
            <a:extLst>
              <a:ext uri="{FF2B5EF4-FFF2-40B4-BE49-F238E27FC236}">
                <a16:creationId xmlns:a16="http://schemas.microsoft.com/office/drawing/2014/main" id="{C9C25A2F-B01B-8843-ED07-AA8BB040DFC5}"/>
              </a:ext>
            </a:extLst>
          </p:cNvPr>
          <p:cNvGrpSpPr/>
          <p:nvPr/>
        </p:nvGrpSpPr>
        <p:grpSpPr>
          <a:xfrm>
            <a:off x="3402951" y="2555742"/>
            <a:ext cx="168480" cy="87480"/>
            <a:chOff x="3439851" y="3204801"/>
            <a:chExt cx="168480" cy="87480"/>
          </a:xfrm>
        </p:grpSpPr>
        <mc:AlternateContent xmlns:mc="http://schemas.openxmlformats.org/markup-compatibility/2006" xmlns:p14="http://schemas.microsoft.com/office/powerpoint/2010/main">
          <mc:Choice Requires="p14">
            <p:contentPart p14:bwMode="auto" r:id="rId32">
              <p14:nvContentPartPr>
                <p14:cNvPr id="83" name="Ink 82">
                  <a:extLst>
                    <a:ext uri="{FF2B5EF4-FFF2-40B4-BE49-F238E27FC236}">
                      <a16:creationId xmlns:a16="http://schemas.microsoft.com/office/drawing/2014/main" id="{336B06A1-07A2-3DE3-5B11-A41C0436C0A5}"/>
                    </a:ext>
                  </a:extLst>
                </p14:cNvPr>
                <p14:cNvContentPartPr/>
                <p14:nvPr/>
              </p14:nvContentPartPr>
              <p14:xfrm>
                <a:off x="3473691" y="3204801"/>
                <a:ext cx="134640" cy="87480"/>
              </p14:xfrm>
            </p:contentPart>
          </mc:Choice>
          <mc:Fallback xmlns="">
            <p:pic>
              <p:nvPicPr>
                <p:cNvPr id="83" name="Ink 82">
                  <a:extLst>
                    <a:ext uri="{FF2B5EF4-FFF2-40B4-BE49-F238E27FC236}">
                      <a16:creationId xmlns:a16="http://schemas.microsoft.com/office/drawing/2014/main" id="{336B06A1-07A2-3DE3-5B11-A41C0436C0A5}"/>
                    </a:ext>
                  </a:extLst>
                </p:cNvPr>
                <p:cNvPicPr/>
                <p:nvPr/>
              </p:nvPicPr>
              <p:blipFill>
                <a:blip r:embed="rId33"/>
                <a:stretch>
                  <a:fillRect/>
                </a:stretch>
              </p:blipFill>
              <p:spPr>
                <a:xfrm>
                  <a:off x="3464691" y="3196161"/>
                  <a:ext cx="152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4" name="Ink 83">
                  <a:extLst>
                    <a:ext uri="{FF2B5EF4-FFF2-40B4-BE49-F238E27FC236}">
                      <a16:creationId xmlns:a16="http://schemas.microsoft.com/office/drawing/2014/main" id="{BB80AD60-957A-75E3-2517-64814AD5364F}"/>
                    </a:ext>
                  </a:extLst>
                </p14:cNvPr>
                <p14:cNvContentPartPr/>
                <p14:nvPr/>
              </p14:nvContentPartPr>
              <p14:xfrm>
                <a:off x="3439851" y="3233961"/>
                <a:ext cx="360" cy="360"/>
              </p14:xfrm>
            </p:contentPart>
          </mc:Choice>
          <mc:Fallback xmlns="">
            <p:pic>
              <p:nvPicPr>
                <p:cNvPr id="84" name="Ink 83">
                  <a:extLst>
                    <a:ext uri="{FF2B5EF4-FFF2-40B4-BE49-F238E27FC236}">
                      <a16:creationId xmlns:a16="http://schemas.microsoft.com/office/drawing/2014/main" id="{BB80AD60-957A-75E3-2517-64814AD5364F}"/>
                    </a:ext>
                  </a:extLst>
                </p:cNvPr>
                <p:cNvPicPr/>
                <p:nvPr/>
              </p:nvPicPr>
              <p:blipFill>
                <a:blip r:embed="rId17"/>
                <a:stretch>
                  <a:fillRect/>
                </a:stretch>
              </p:blipFill>
              <p:spPr>
                <a:xfrm>
                  <a:off x="3430851" y="32253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6" name="Ink 85">
                  <a:extLst>
                    <a:ext uri="{FF2B5EF4-FFF2-40B4-BE49-F238E27FC236}">
                      <a16:creationId xmlns:a16="http://schemas.microsoft.com/office/drawing/2014/main" id="{C452CC03-0E38-69D6-1118-44EA539D7E4B}"/>
                    </a:ext>
                  </a:extLst>
                </p14:cNvPr>
                <p14:cNvContentPartPr/>
                <p14:nvPr/>
              </p14:nvContentPartPr>
              <p14:xfrm>
                <a:off x="3447411" y="3254481"/>
                <a:ext cx="7200" cy="21240"/>
              </p14:xfrm>
            </p:contentPart>
          </mc:Choice>
          <mc:Fallback xmlns="">
            <p:pic>
              <p:nvPicPr>
                <p:cNvPr id="86" name="Ink 85">
                  <a:extLst>
                    <a:ext uri="{FF2B5EF4-FFF2-40B4-BE49-F238E27FC236}">
                      <a16:creationId xmlns:a16="http://schemas.microsoft.com/office/drawing/2014/main" id="{C452CC03-0E38-69D6-1118-44EA539D7E4B}"/>
                    </a:ext>
                  </a:extLst>
                </p:cNvPr>
                <p:cNvPicPr/>
                <p:nvPr/>
              </p:nvPicPr>
              <p:blipFill>
                <a:blip r:embed="rId36"/>
                <a:stretch>
                  <a:fillRect/>
                </a:stretch>
              </p:blipFill>
              <p:spPr>
                <a:xfrm>
                  <a:off x="3438771" y="3245481"/>
                  <a:ext cx="24840" cy="38880"/>
                </a:xfrm>
                <a:prstGeom prst="rect">
                  <a:avLst/>
                </a:prstGeom>
              </p:spPr>
            </p:pic>
          </mc:Fallback>
        </mc:AlternateContent>
      </p:grpSp>
      <p:sp>
        <p:nvSpPr>
          <p:cNvPr id="90" name="TextBox 89">
            <a:extLst>
              <a:ext uri="{FF2B5EF4-FFF2-40B4-BE49-F238E27FC236}">
                <a16:creationId xmlns:a16="http://schemas.microsoft.com/office/drawing/2014/main" id="{11662A43-1ACB-1AD1-23C1-3ACD86FB4BA2}"/>
              </a:ext>
            </a:extLst>
          </p:cNvPr>
          <p:cNvSpPr txBox="1"/>
          <p:nvPr/>
        </p:nvSpPr>
        <p:spPr>
          <a:xfrm>
            <a:off x="1918823" y="3443308"/>
            <a:ext cx="1616922" cy="1200329"/>
          </a:xfrm>
          <a:prstGeom prst="rect">
            <a:avLst/>
          </a:prstGeom>
          <a:noFill/>
        </p:spPr>
        <p:txBody>
          <a:bodyPr wrap="square" rtlCol="0">
            <a:spAutoFit/>
          </a:bodyPr>
          <a:lstStyle/>
          <a:p>
            <a:r>
              <a:rPr lang="en-US" dirty="0"/>
              <a:t>RPA Tree and LPA Tree precomputed resistances</a:t>
            </a:r>
          </a:p>
        </p:txBody>
      </p:sp>
      <p:cxnSp>
        <p:nvCxnSpPr>
          <p:cNvPr id="91" name="Straight Arrow Connector 90">
            <a:extLst>
              <a:ext uri="{FF2B5EF4-FFF2-40B4-BE49-F238E27FC236}">
                <a16:creationId xmlns:a16="http://schemas.microsoft.com/office/drawing/2014/main" id="{3BA2D653-E321-C534-1F14-58A0D105EAC1}"/>
              </a:ext>
            </a:extLst>
          </p:cNvPr>
          <p:cNvCxnSpPr>
            <a:cxnSpLocks/>
            <a:stCxn id="90" idx="0"/>
          </p:cNvCxnSpPr>
          <p:nvPr/>
        </p:nvCxnSpPr>
        <p:spPr>
          <a:xfrm flipV="1">
            <a:off x="2727284" y="2643222"/>
            <a:ext cx="709507" cy="8000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4" name="Picture 93" descr="Text&#10;&#10;Description automatically generated with medium confidence">
            <a:extLst>
              <a:ext uri="{FF2B5EF4-FFF2-40B4-BE49-F238E27FC236}">
                <a16:creationId xmlns:a16="http://schemas.microsoft.com/office/drawing/2014/main" id="{65118BE0-AC47-D027-F21F-98FAB6C63499}"/>
              </a:ext>
            </a:extLst>
          </p:cNvPr>
          <p:cNvPicPr>
            <a:picLocks noChangeAspect="1"/>
          </p:cNvPicPr>
          <p:nvPr/>
        </p:nvPicPr>
        <p:blipFill rotWithShape="1">
          <a:blip r:embed="rId5"/>
          <a:srcRect t="33870" b="31468"/>
          <a:stretch/>
        </p:blipFill>
        <p:spPr>
          <a:xfrm>
            <a:off x="7516959" y="5734662"/>
            <a:ext cx="1299316" cy="855685"/>
          </a:xfrm>
          <a:prstGeom prst="rect">
            <a:avLst/>
          </a:prstGeom>
        </p:spPr>
      </p:pic>
      <p:pic>
        <p:nvPicPr>
          <p:cNvPr id="95" name="Picture 94" descr="Text&#10;&#10;Description automatically generated with medium confidence">
            <a:extLst>
              <a:ext uri="{FF2B5EF4-FFF2-40B4-BE49-F238E27FC236}">
                <a16:creationId xmlns:a16="http://schemas.microsoft.com/office/drawing/2014/main" id="{18A0E9AA-2B57-A582-50F1-F6FA10C8CC8F}"/>
              </a:ext>
            </a:extLst>
          </p:cNvPr>
          <p:cNvPicPr>
            <a:picLocks noChangeAspect="1"/>
          </p:cNvPicPr>
          <p:nvPr/>
        </p:nvPicPr>
        <p:blipFill rotWithShape="1">
          <a:blip r:embed="rId5"/>
          <a:srcRect t="69705"/>
          <a:stretch/>
        </p:blipFill>
        <p:spPr>
          <a:xfrm>
            <a:off x="8839303" y="5822450"/>
            <a:ext cx="1404865" cy="808651"/>
          </a:xfrm>
          <a:prstGeom prst="rect">
            <a:avLst/>
          </a:prstGeom>
        </p:spPr>
      </p:pic>
      <p:sp>
        <p:nvSpPr>
          <p:cNvPr id="96" name="TextBox 95">
            <a:extLst>
              <a:ext uri="{FF2B5EF4-FFF2-40B4-BE49-F238E27FC236}">
                <a16:creationId xmlns:a16="http://schemas.microsoft.com/office/drawing/2014/main" id="{0B779399-FAE0-3D25-11F8-A3828CDCFBD3}"/>
              </a:ext>
            </a:extLst>
          </p:cNvPr>
          <p:cNvSpPr txBox="1"/>
          <p:nvPr/>
        </p:nvSpPr>
        <p:spPr>
          <a:xfrm>
            <a:off x="294368" y="5624735"/>
            <a:ext cx="5756241" cy="1477328"/>
          </a:xfrm>
          <a:prstGeom prst="rect">
            <a:avLst/>
          </a:prstGeom>
          <a:noFill/>
        </p:spPr>
        <p:txBody>
          <a:bodyPr wrap="square" rtlCol="0">
            <a:spAutoFit/>
          </a:bodyPr>
          <a:lstStyle/>
          <a:p>
            <a:r>
              <a:rPr lang="en-US" b="1" dirty="0"/>
              <a:t>Optimization</a:t>
            </a:r>
          </a:p>
          <a:p>
            <a:pPr marL="285750" indent="-285750">
              <a:buFont typeface="Arial" panose="020B0604020202020204" pitchFamily="34" charset="0"/>
              <a:buChar char="•"/>
            </a:pPr>
            <a:r>
              <a:rPr lang="en-US" dirty="0"/>
              <a:t>Ideal: obj </a:t>
            </a:r>
            <a:r>
              <a:rPr lang="en-US" dirty="0" err="1"/>
              <a:t>func</a:t>
            </a:r>
            <a:r>
              <a:rPr lang="en-US" dirty="0"/>
              <a:t> &lt; .001 (.1% error)</a:t>
            </a:r>
          </a:p>
          <a:p>
            <a:pPr marL="742950" lvl="1" indent="-285750">
              <a:buFont typeface="Arial" panose="020B0604020202020204" pitchFamily="34" charset="0"/>
              <a:buChar char="•"/>
            </a:pPr>
            <a:r>
              <a:rPr lang="en-US" dirty="0"/>
              <a:t>Typically set lower and let it early stop.</a:t>
            </a:r>
          </a:p>
          <a:p>
            <a:pPr marL="285750" indent="-285750">
              <a:buFont typeface="Arial" panose="020B0604020202020204" pitchFamily="34" charset="0"/>
              <a:buChar char="•"/>
            </a:pPr>
            <a:r>
              <a:rPr lang="en-US" dirty="0"/>
              <a:t>Early stop: patience (5 </a:t>
            </a:r>
            <a:r>
              <a:rPr lang="en-US" dirty="0" err="1"/>
              <a:t>iter</a:t>
            </a:r>
            <a:r>
              <a:rPr lang="en-US" dirty="0"/>
              <a:t>), </a:t>
            </a:r>
            <a:r>
              <a:rPr lang="en-US" dirty="0" err="1"/>
              <a:t>patience_tolerance</a:t>
            </a:r>
            <a:r>
              <a:rPr lang="en-US" dirty="0"/>
              <a:t> (1e-6)</a:t>
            </a:r>
          </a:p>
          <a:p>
            <a:endParaRPr lang="en-US" dirty="0"/>
          </a:p>
        </p:txBody>
      </p:sp>
      <p:cxnSp>
        <p:nvCxnSpPr>
          <p:cNvPr id="97" name="Straight Arrow Connector 96">
            <a:extLst>
              <a:ext uri="{FF2B5EF4-FFF2-40B4-BE49-F238E27FC236}">
                <a16:creationId xmlns:a16="http://schemas.microsoft.com/office/drawing/2014/main" id="{3ECFB893-8EAB-F115-8CC4-39C3D8945038}"/>
              </a:ext>
            </a:extLst>
          </p:cNvPr>
          <p:cNvCxnSpPr>
            <a:cxnSpLocks/>
            <a:stCxn id="90" idx="0"/>
          </p:cNvCxnSpPr>
          <p:nvPr/>
        </p:nvCxnSpPr>
        <p:spPr>
          <a:xfrm flipV="1">
            <a:off x="2727284" y="2158053"/>
            <a:ext cx="755227" cy="12852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14394DA6-9DE3-C3B4-512D-65FD05A06B5D}"/>
              </a:ext>
            </a:extLst>
          </p:cNvPr>
          <p:cNvCxnSpPr>
            <a:cxnSpLocks/>
            <a:stCxn id="26" idx="0"/>
          </p:cNvCxnSpPr>
          <p:nvPr/>
        </p:nvCxnSpPr>
        <p:spPr>
          <a:xfrm flipH="1" flipV="1">
            <a:off x="3886610" y="2114034"/>
            <a:ext cx="969360" cy="14858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527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A9F685-D596-6505-3133-FC458AACED4C}"/>
              </a:ext>
            </a:extLst>
          </p:cNvPr>
          <p:cNvSpPr txBox="1"/>
          <p:nvPr/>
        </p:nvSpPr>
        <p:spPr>
          <a:xfrm>
            <a:off x="420915" y="265669"/>
            <a:ext cx="7608660" cy="369332"/>
          </a:xfrm>
          <a:prstGeom prst="rect">
            <a:avLst/>
          </a:prstGeom>
          <a:noFill/>
        </p:spPr>
        <p:txBody>
          <a:bodyPr wrap="square" rtlCol="0">
            <a:spAutoFit/>
          </a:bodyPr>
          <a:lstStyle/>
          <a:p>
            <a:r>
              <a:rPr lang="en-US" dirty="0"/>
              <a:t>Optimization Results/Sanity Checks (ex. 0080_0001)</a:t>
            </a:r>
          </a:p>
        </p:txBody>
      </p:sp>
      <p:pic>
        <p:nvPicPr>
          <p:cNvPr id="8" name="Picture 7" descr="Diagram&#10;&#10;Description automatically generated">
            <a:extLst>
              <a:ext uri="{FF2B5EF4-FFF2-40B4-BE49-F238E27FC236}">
                <a16:creationId xmlns:a16="http://schemas.microsoft.com/office/drawing/2014/main" id="{F4946B69-BEA3-6BCA-21E3-103D42812EE7}"/>
              </a:ext>
            </a:extLst>
          </p:cNvPr>
          <p:cNvPicPr>
            <a:picLocks noChangeAspect="1"/>
          </p:cNvPicPr>
          <p:nvPr/>
        </p:nvPicPr>
        <p:blipFill rotWithShape="1">
          <a:blip r:embed="rId2"/>
          <a:srcRect l="8102" t="9260" r="8704" b="6875"/>
          <a:stretch/>
        </p:blipFill>
        <p:spPr>
          <a:xfrm>
            <a:off x="285750" y="635001"/>
            <a:ext cx="8558212" cy="5751512"/>
          </a:xfrm>
          <a:prstGeom prst="rect">
            <a:avLst/>
          </a:prstGeom>
        </p:spPr>
      </p:pic>
      <p:pic>
        <p:nvPicPr>
          <p:cNvPr id="10" name="Picture 9" descr="Text&#10;&#10;Description automatically generated">
            <a:extLst>
              <a:ext uri="{FF2B5EF4-FFF2-40B4-BE49-F238E27FC236}">
                <a16:creationId xmlns:a16="http://schemas.microsoft.com/office/drawing/2014/main" id="{B3AE3FC1-5E71-F775-BEAF-F8D89E0914F8}"/>
              </a:ext>
            </a:extLst>
          </p:cNvPr>
          <p:cNvPicPr>
            <a:picLocks noChangeAspect="1"/>
          </p:cNvPicPr>
          <p:nvPr/>
        </p:nvPicPr>
        <p:blipFill>
          <a:blip r:embed="rId3"/>
          <a:stretch>
            <a:fillRect/>
          </a:stretch>
        </p:blipFill>
        <p:spPr>
          <a:xfrm>
            <a:off x="8889288" y="351394"/>
            <a:ext cx="2988049" cy="6035119"/>
          </a:xfrm>
          <a:prstGeom prst="rect">
            <a:avLst/>
          </a:prstGeom>
        </p:spPr>
      </p:pic>
    </p:spTree>
    <p:extLst>
      <p:ext uri="{BB962C8B-B14F-4D97-AF65-F5344CB8AC3E}">
        <p14:creationId xmlns:p14="http://schemas.microsoft.com/office/powerpoint/2010/main" val="68107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17235-04E1-D9F3-BE4C-04FCD2BF0E23}"/>
              </a:ext>
            </a:extLst>
          </p:cNvPr>
          <p:cNvSpPr>
            <a:spLocks noGrp="1"/>
          </p:cNvSpPr>
          <p:nvPr>
            <p:ph type="title"/>
          </p:nvPr>
        </p:nvSpPr>
        <p:spPr/>
        <p:txBody>
          <a:bodyPr/>
          <a:lstStyle/>
          <a:p>
            <a:r>
              <a:rPr lang="en-US" dirty="0"/>
              <a:t>Issues w/</a:t>
            </a:r>
          </a:p>
        </p:txBody>
      </p:sp>
      <p:sp>
        <p:nvSpPr>
          <p:cNvPr id="3" name="Content Placeholder 2">
            <a:extLst>
              <a:ext uri="{FF2B5EF4-FFF2-40B4-BE49-F238E27FC236}">
                <a16:creationId xmlns:a16="http://schemas.microsoft.com/office/drawing/2014/main" id="{26AA70BF-5B47-5411-B10D-BDCCE3D19530}"/>
              </a:ext>
            </a:extLst>
          </p:cNvPr>
          <p:cNvSpPr>
            <a:spLocks noGrp="1"/>
          </p:cNvSpPr>
          <p:nvPr>
            <p:ph idx="1"/>
          </p:nvPr>
        </p:nvSpPr>
        <p:spPr/>
        <p:txBody>
          <a:bodyPr>
            <a:normAutofit lnSpcReduction="10000"/>
          </a:bodyPr>
          <a:lstStyle/>
          <a:p>
            <a:r>
              <a:rPr lang="en-US" dirty="0"/>
              <a:t>Lumped Multiple Objective optimization is slightly inaccurate (acceptable error)</a:t>
            </a:r>
          </a:p>
          <a:p>
            <a:r>
              <a:rPr lang="en-US" dirty="0"/>
              <a:t>Capacitance of MPA is computed using a default EH_R value (not a significant influence)</a:t>
            </a:r>
          </a:p>
          <a:p>
            <a:r>
              <a:rPr lang="en-US" dirty="0"/>
              <a:t>Resistance of RPA and LPA trees are a rough estimate from the automatic construction of the vessel tree </a:t>
            </a:r>
          </a:p>
          <a:p>
            <a:pPr lvl="1"/>
            <a:r>
              <a:rPr lang="en-US" dirty="0"/>
              <a:t>We do not know if the RPA and LPA resistances appropriately correspond to the pressure drop across the tree.</a:t>
            </a:r>
          </a:p>
          <a:p>
            <a:pPr lvl="1"/>
            <a:r>
              <a:rPr lang="en-US" dirty="0"/>
              <a:t>e.g. R_LPA = 5 cgs, R_RPA = 4 cgs -&gt; ~.16 </a:t>
            </a:r>
            <a:r>
              <a:rPr lang="en-US" dirty="0" err="1"/>
              <a:t>mPAP</a:t>
            </a:r>
            <a:r>
              <a:rPr lang="en-US" dirty="0"/>
              <a:t> drop across the tree</a:t>
            </a:r>
          </a:p>
          <a:p>
            <a:r>
              <a:rPr lang="en-US" dirty="0"/>
              <a:t>Should the Capillary Wedge pressure of 7 be the target after the BCs or after the tree itself?</a:t>
            </a:r>
          </a:p>
          <a:p>
            <a:pPr marL="0" indent="0">
              <a:buNone/>
            </a:pPr>
            <a:endParaRPr lang="en-US" dirty="0"/>
          </a:p>
        </p:txBody>
      </p:sp>
    </p:spTree>
    <p:extLst>
      <p:ext uri="{BB962C8B-B14F-4D97-AF65-F5344CB8AC3E}">
        <p14:creationId xmlns:p14="http://schemas.microsoft.com/office/powerpoint/2010/main" val="1632884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56C3-E9B2-6855-2BF7-3017E17CE724}"/>
              </a:ext>
            </a:extLst>
          </p:cNvPr>
          <p:cNvSpPr>
            <a:spLocks noGrp="1"/>
          </p:cNvSpPr>
          <p:nvPr>
            <p:ph type="title"/>
          </p:nvPr>
        </p:nvSpPr>
        <p:spPr/>
        <p:txBody>
          <a:bodyPr/>
          <a:lstStyle/>
          <a:p>
            <a:r>
              <a:rPr lang="en-US" dirty="0"/>
              <a:t>Healthy Models - Artificial Stenosis</a:t>
            </a:r>
          </a:p>
        </p:txBody>
      </p:sp>
      <p:sp>
        <p:nvSpPr>
          <p:cNvPr id="3" name="Text Placeholder 2">
            <a:extLst>
              <a:ext uri="{FF2B5EF4-FFF2-40B4-BE49-F238E27FC236}">
                <a16:creationId xmlns:a16="http://schemas.microsoft.com/office/drawing/2014/main" id="{272DB153-E0D8-983B-90AD-D2805409A7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1341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16189</TotalTime>
  <Words>2104</Words>
  <Application>Microsoft Macintosh PowerPoint</Application>
  <PresentationFormat>Widescreen</PresentationFormat>
  <Paragraphs>254</Paragraphs>
  <Slides>40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John Lee Summer Project</vt:lpstr>
      <vt:lpstr>Data Gathering</vt:lpstr>
      <vt:lpstr>Models</vt:lpstr>
      <vt:lpstr>Issues with Models</vt:lpstr>
      <vt:lpstr>Healthy Models – BC tuning</vt:lpstr>
      <vt:lpstr>Healthy Models/ BC tuning</vt:lpstr>
      <vt:lpstr>PowerPoint Presentation</vt:lpstr>
      <vt:lpstr>Issues w/</vt:lpstr>
      <vt:lpstr>Healthy Models - Artificial Stenosis</vt:lpstr>
      <vt:lpstr>Methodology</vt:lpstr>
      <vt:lpstr>Healthy Models - Case Study 0080_0001</vt:lpstr>
      <vt:lpstr>0D vs. 3D (Waveforms)</vt:lpstr>
      <vt:lpstr>0D vs. 3D (mPAP)</vt:lpstr>
      <vt:lpstr>0D vs. 3D (maxPAP)</vt:lpstr>
      <vt:lpstr>Waveforms</vt:lpstr>
      <vt:lpstr>PowerPoint Presentation</vt:lpstr>
      <vt:lpstr>PowerPoint Presentation</vt:lpstr>
      <vt:lpstr>Next Steps w/ Healthy</vt:lpstr>
      <vt:lpstr>Stenosis Models – Stenosis Detection</vt:lpstr>
      <vt:lpstr>Stenosis Models</vt:lpstr>
      <vt:lpstr>Identifying Stenosis Methodology</vt:lpstr>
      <vt:lpstr>Stenosis Case Study Model - 0118_1000</vt:lpstr>
      <vt:lpstr>0D vs. 3D (Waveforms)</vt:lpstr>
      <vt:lpstr>0D vs. 3D (mPAP)</vt:lpstr>
      <vt:lpstr>0D vs. 3D (maxPAP)</vt:lpstr>
      <vt:lpstr>Original vs. Fixed (Waveforms)</vt:lpstr>
      <vt:lpstr>PowerPoint Presentation</vt:lpstr>
      <vt:lpstr>PowerPoint Presentation</vt:lpstr>
      <vt:lpstr>M1 vs. Fixed (Waveforms)</vt:lpstr>
      <vt:lpstr>PowerPoint Presentation</vt:lpstr>
      <vt:lpstr>PowerPoint Presentation</vt:lpstr>
      <vt:lpstr>Stenosis Case Study Model – SU0238</vt:lpstr>
      <vt:lpstr>0D vs. 3D (mPAP)</vt:lpstr>
      <vt:lpstr>Other Potential Solutions</vt:lpstr>
      <vt:lpstr>Method 1 (being implemented)</vt:lpstr>
      <vt:lpstr>Method 2</vt:lpstr>
      <vt:lpstr>Method 3 (Could go back and do later)</vt:lpstr>
      <vt:lpstr>Suggestion for Next Steps</vt:lpstr>
      <vt:lpstr>Next Steps (Neural Network)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 Lee Summer Project</dc:title>
  <dc:creator>John Lee</dc:creator>
  <cp:lastModifiedBy>John Lee</cp:lastModifiedBy>
  <cp:revision>147</cp:revision>
  <dcterms:created xsi:type="dcterms:W3CDTF">2022-07-14T21:34:26Z</dcterms:created>
  <dcterms:modified xsi:type="dcterms:W3CDTF">2022-07-28T19:55:15Z</dcterms:modified>
</cp:coreProperties>
</file>